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24"/>
  </p:notesMasterIdLst>
  <p:handoutMasterIdLst>
    <p:handoutMasterId r:id="rId25"/>
  </p:handoutMasterIdLst>
  <p:sldIdLst>
    <p:sldId id="256" r:id="rId2"/>
    <p:sldId id="323" r:id="rId3"/>
    <p:sldId id="331" r:id="rId4"/>
    <p:sldId id="327" r:id="rId5"/>
    <p:sldId id="330" r:id="rId6"/>
    <p:sldId id="324" r:id="rId7"/>
    <p:sldId id="325" r:id="rId8"/>
    <p:sldId id="333" r:id="rId9"/>
    <p:sldId id="362" r:id="rId10"/>
    <p:sldId id="363" r:id="rId11"/>
    <p:sldId id="364" r:id="rId12"/>
    <p:sldId id="332" r:id="rId13"/>
    <p:sldId id="340" r:id="rId14"/>
    <p:sldId id="334" r:id="rId15"/>
    <p:sldId id="365" r:id="rId16"/>
    <p:sldId id="366" r:id="rId17"/>
    <p:sldId id="367" r:id="rId18"/>
    <p:sldId id="368" r:id="rId19"/>
    <p:sldId id="339" r:id="rId20"/>
    <p:sldId id="370" r:id="rId21"/>
    <p:sldId id="357" r:id="rId22"/>
    <p:sldId id="369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6D0E"/>
    <a:srgbClr val="337208"/>
    <a:srgbClr val="265C30"/>
    <a:srgbClr val="003399"/>
    <a:srgbClr val="FFFFFF"/>
    <a:srgbClr val="000000"/>
    <a:srgbClr val="000514"/>
    <a:srgbClr val="F4721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3132" autoAdjust="0"/>
  </p:normalViewPr>
  <p:slideViewPr>
    <p:cSldViewPr>
      <p:cViewPr>
        <p:scale>
          <a:sx n="72" d="100"/>
          <a:sy n="72" d="100"/>
        </p:scale>
        <p:origin x="-1326" y="-78"/>
      </p:cViewPr>
      <p:guideLst>
        <p:guide orient="horz" pos="2160"/>
        <p:guide pos="28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A061494F-F5E7-4206-8DE4-3E7DA0D31766}" type="datetimeFigureOut">
              <a:rPr lang="ru-RU"/>
              <a:pPr>
                <a:defRPr/>
              </a:pPr>
              <a:t>25.03.2020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FFD160AD-CAFE-4BEA-8A86-F0EEC81DC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B3BF761E-7026-453B-ACF7-36AFD00CA913}" type="datetimeFigureOut">
              <a:rPr lang="ru-RU"/>
              <a:pPr>
                <a:defRPr/>
              </a:pPr>
              <a:t>25.03.2020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1DF79801-2466-4FA4-BE01-BFCF9A2222C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5060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4276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5300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6324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7348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8372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60420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6084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7108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8132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9156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0180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1204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2228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3252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Гимназия 1526. Зелененькая Л.Е.</a:t>
            </a: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1FB419F5-9329-4BA0-8AA8-3FED00BC554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Гимназия 1526. Зелененькая Л.Е.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A4AD54-05C0-40A1-8710-0F86F8F1F3A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Гимназия 1526. Зелененькая Л.Е.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1A3B9A-04E0-4D5C-8702-B73A46762DF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6781800" cy="8842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07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07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C1C25-8D5C-4CD4-B55B-BCBEC434A9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Гимназия 1526. Зелененькая Л.Е.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8CEC1-BAA9-4615-9970-B713BFB1D7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r>
              <a:rPr lang="ru-RU" smtClean="0"/>
              <a:t>Гимназия 1526. Зелененькая Л.Е.</a:t>
            </a:r>
            <a:endParaRPr lang="en-US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9E4B99AF-9054-4CA7-83FB-5F659D51312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Гимназия 1526. Зелененькая Л.Е.</a:t>
            </a:r>
            <a:endParaRPr lang="en-US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1245ED-9472-40D0-8506-F1DBC72A73C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Гимназия 1526. Зелененькая Л.Е.</a:t>
            </a:r>
            <a:endParaRPr lang="en-US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6C94A-00F5-4D04-961A-8C125B96378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Гимназия 1526. Зелененькая Л.Е.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97AD29F8-F725-4123-89CD-6BCCE8764A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Гимназия 1526. Зелененькая Л.Е.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FE2AC6-B1B7-4695-9B82-3D0FF18EF6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Гимназия 1526. Зелененькая Л.Е.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5F5498-5F6C-470F-BF3B-31D32C1E3BC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Гимназия 1526. Зелененькая Л.Е.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5D2071-F4C6-427B-BB1F-8F1B1912A69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Гимназия 1526. Зелененькая Л.Е.</a:t>
            </a:r>
            <a:endParaRPr lang="en-US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4F73AE-DDEB-47A7-AE5D-A57BD1EB8C1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smtClean="0"/>
              <a:t>Гимназия 1526. Зелененькая Л.Е.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FEC3927-8227-4620-A734-BE8379EEAD0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30525" y="2860675"/>
            <a:ext cx="2936875" cy="30956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en-US" sz="2400" dirty="0"/>
          </a:p>
        </p:txBody>
      </p:sp>
      <p:sp>
        <p:nvSpPr>
          <p:cNvPr id="16387" name="Нижний колонтитул 2"/>
          <p:cNvSpPr>
            <a:spLocks noGrp="1"/>
          </p:cNvSpPr>
          <p:nvPr>
            <p:ph type="ftr" sz="quarter" idx="1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ru-RU" smtClean="0">
                <a:latin typeface="Arial" pitchFamily="34" charset="0"/>
              </a:rPr>
              <a:t>.</a:t>
            </a:r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gray">
          <a:xfrm>
            <a:off x="1016000" y="2109788"/>
            <a:ext cx="6940550" cy="117157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5400" b="1" kern="10">
                <a:ln w="2540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107763" dir="2700000" algn="ctr" rotWithShape="0">
                    <a:srgbClr val="969696">
                      <a:alpha val="50000"/>
                    </a:srgbClr>
                  </a:outerShdw>
                </a:effectLst>
                <a:latin typeface="Verdana"/>
                <a:ea typeface="Verdana"/>
              </a:rPr>
              <a:t>Модели атомов. </a:t>
            </a:r>
          </a:p>
          <a:p>
            <a:pPr algn="ctr"/>
            <a:r>
              <a:rPr lang="ru-RU" sz="5400" b="1" kern="10">
                <a:ln w="2540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107763" dir="2700000" algn="ctr" rotWithShape="0">
                    <a:srgbClr val="969696">
                      <a:alpha val="50000"/>
                    </a:srgbClr>
                  </a:outerShdw>
                </a:effectLst>
                <a:latin typeface="Verdana"/>
                <a:ea typeface="Verdana"/>
              </a:rPr>
              <a:t>Опыт Резерфорда.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274888" y="0"/>
            <a:ext cx="4457700" cy="52260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3600" i="1" dirty="0" smtClean="0"/>
              <a:t>Исследование радиоактивности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i="1" dirty="0" smtClean="0"/>
              <a:t>В 1898 году французские ученые  Мария Склодовская-Кюри и Пьер Кюри выделили из уранового минерала два новых вещества, радиоактивных в гораздо более сильной степени, чем уран и торий. Так были открыты два неизвестных ранее радиоактивных элемента – </a:t>
            </a:r>
            <a:r>
              <a:rPr lang="ru-RU" sz="27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полоний и радий.</a:t>
            </a:r>
            <a:endParaRPr lang="ru-RU" sz="2700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 flipH="1" flipV="1">
            <a:off x="-46038" y="6858000"/>
            <a:ext cx="46038" cy="46038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defRPr/>
            </a:pP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 flipH="1">
            <a:off x="7308850" y="6021388"/>
            <a:ext cx="142875" cy="10477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endParaRPr lang="ru-RU" sz="900" dirty="0"/>
          </a:p>
        </p:txBody>
      </p:sp>
      <p:sp>
        <p:nvSpPr>
          <p:cNvPr id="25609" name="Номер слайда 3"/>
          <p:cNvSpPr>
            <a:spLocks noGrp="1"/>
          </p:cNvSpPr>
          <p:nvPr>
            <p:ph type="sldNum" sz="quarter" idx="12"/>
          </p:nvPr>
        </p:nvSpPr>
        <p:spPr bwMode="gray">
          <a:xfrm>
            <a:off x="5943600" y="6451600"/>
            <a:ext cx="2895600" cy="273050"/>
          </a:xfrm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FA67DE2B-BFEE-41AA-8BC4-516AA24C0EA9}" type="slidenum">
              <a:rPr lang="ru-RU" smtClean="0">
                <a:solidFill>
                  <a:schemeClr val="tx1"/>
                </a:solidFill>
                <a:latin typeface="Arial" pitchFamily="34" charset="0"/>
              </a:rPr>
              <a:pPr algn="r">
                <a:defRPr/>
              </a:pPr>
              <a:t>10</a:t>
            </a:fld>
            <a:endParaRPr lang="ru-RU" smtClean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1027" name="Picture 3" descr="C:\Users\Ольга Яколевна\Documents\фото кюри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588" y="3027363"/>
            <a:ext cx="2216150" cy="284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88938" y="4522788"/>
            <a:ext cx="18859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400">
                <a:solidFill>
                  <a:srgbClr val="4A6684"/>
                </a:solidFill>
                <a:ea typeface="Aharoni"/>
                <a:cs typeface="Aharoni"/>
              </a:rPr>
              <a:t>Мария Кюри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948488" y="6021388"/>
            <a:ext cx="213042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Пьер Кюри</a:t>
            </a:r>
          </a:p>
        </p:txBody>
      </p:sp>
      <p:pic>
        <p:nvPicPr>
          <p:cNvPr id="1028" name="Picture 4" descr="C:\Users\Ольга Яколевна\Documents\MarieCuri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530350"/>
            <a:ext cx="2173287" cy="283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90488"/>
            <a:ext cx="8135938" cy="7207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3600" i="1" dirty="0" smtClean="0"/>
              <a:t>Исследование радиоактивности</a:t>
            </a:r>
            <a:endParaRPr lang="ru-RU" sz="3600" i="1" dirty="0"/>
          </a:p>
        </p:txBody>
      </p:sp>
      <p:sp>
        <p:nvSpPr>
          <p:cNvPr id="26628" name="Номер слайда 2"/>
          <p:cNvSpPr>
            <a:spLocks noGrp="1"/>
          </p:cNvSpPr>
          <p:nvPr>
            <p:ph type="sldNum" sz="quarter" idx="12"/>
          </p:nvPr>
        </p:nvSpPr>
        <p:spPr bwMode="gray">
          <a:xfrm>
            <a:off x="5943600" y="6451600"/>
            <a:ext cx="2895600" cy="273050"/>
          </a:xfrm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DADF1B33-85E4-46FD-B3CC-081560926013}" type="slidenum">
              <a:rPr lang="ru-RU" smtClean="0">
                <a:solidFill>
                  <a:schemeClr val="tx1"/>
                </a:solidFill>
                <a:latin typeface="Arial" pitchFamily="34" charset="0"/>
              </a:rPr>
              <a:pPr algn="r">
                <a:defRPr/>
              </a:pPr>
              <a:t>11</a:t>
            </a:fld>
            <a:endParaRPr lang="ru-RU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-26640" y="688372"/>
            <a:ext cx="8742044" cy="6048672"/>
          </a:xfrm>
          <a:prstGeom prst="rect">
            <a:avLst/>
          </a:prstGeom>
        </p:spPr>
        <p:txBody>
          <a:bodyPr anchor="ctr">
            <a:normAutofit fontScale="375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  <a:defRPr/>
            </a:pPr>
            <a:r>
              <a:rPr lang="ru-RU" sz="4400" i="1" dirty="0" smtClean="0">
                <a:solidFill>
                  <a:schemeClr val="tx1"/>
                </a:solidFill>
              </a:rPr>
              <a:t>   </a:t>
            </a:r>
            <a:r>
              <a:rPr lang="ru-RU" sz="7500" i="1" dirty="0" smtClean="0">
                <a:solidFill>
                  <a:schemeClr val="tx1"/>
                </a:solidFill>
              </a:rPr>
              <a:t>За 10 лет совместной работы супруги Кюри сделали очень многое для изучения явления радиоактивности. Это был труд во имя науки. В 1903 году супруги Кюри были удостоены Нобелевской премии по физике.</a:t>
            </a:r>
            <a:br>
              <a:rPr lang="ru-RU" sz="7500" i="1" dirty="0" smtClean="0">
                <a:solidFill>
                  <a:schemeClr val="tx1"/>
                </a:solidFill>
              </a:rPr>
            </a:br>
            <a:r>
              <a:rPr lang="ru-RU" sz="7500" i="1" dirty="0" smtClean="0">
                <a:solidFill>
                  <a:schemeClr val="tx1"/>
                </a:solidFill>
              </a:rPr>
              <a:t>   Мари Кюри стала первой женщиной, удостоенной Нобелевской премии.</a:t>
            </a:r>
          </a:p>
          <a:p>
            <a:pPr>
              <a:lnSpc>
                <a:spcPct val="130000"/>
              </a:lnSpc>
              <a:defRPr/>
            </a:pPr>
            <a:r>
              <a:rPr lang="ru-RU" sz="7500" i="1" dirty="0" smtClean="0">
                <a:solidFill>
                  <a:schemeClr val="tx1"/>
                </a:solidFill>
              </a:rPr>
              <a:t>Впоследствии было установлено, что все химические элементы с порядковым номером больше 83 являются радиоактивными</a:t>
            </a:r>
            <a:r>
              <a:rPr lang="ru-RU" i="1" dirty="0" smtClean="0">
                <a:solidFill>
                  <a:schemeClr val="tx1"/>
                </a:solidFill>
              </a:rPr>
              <a:t>.</a:t>
            </a:r>
            <a:endParaRPr lang="ru-RU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 bwMode="auto">
          <a:xfrm>
            <a:off x="3546475" y="4046538"/>
            <a:ext cx="2052638" cy="2008187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defRPr/>
            </a:pPr>
            <a:endParaRPr lang="ru-RU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575050" y="4060825"/>
            <a:ext cx="2038350" cy="2008188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27652" name="Прямоугольник 131"/>
          <p:cNvSpPr>
            <a:spLocks noChangeArrowheads="1"/>
          </p:cNvSpPr>
          <p:nvPr/>
        </p:nvSpPr>
        <p:spPr bwMode="auto">
          <a:xfrm>
            <a:off x="3622675" y="1293813"/>
            <a:ext cx="1914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b="1">
                <a:latin typeface="Arial" pitchFamily="34" charset="0"/>
              </a:rPr>
              <a:t>(1856-1940 г.г.)</a:t>
            </a:r>
          </a:p>
        </p:txBody>
      </p:sp>
      <p:sp>
        <p:nvSpPr>
          <p:cNvPr id="83" name="AutoShape 4"/>
          <p:cNvSpPr>
            <a:spLocks noChangeArrowheads="1"/>
          </p:cNvSpPr>
          <p:nvPr/>
        </p:nvSpPr>
        <p:spPr bwMode="ltGray">
          <a:xfrm>
            <a:off x="258763" y="1685925"/>
            <a:ext cx="8643937" cy="992188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28575" algn="ctr">
            <a:solidFill>
              <a:srgbClr val="FEFEFE"/>
            </a:solidFill>
            <a:round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ru-RU" b="1" dirty="0">
                <a:latin typeface="Arial" pitchFamily="34" charset="0"/>
              </a:rPr>
              <a:t>Английский ученый, открывший электрон и</a:t>
            </a:r>
            <a:r>
              <a:rPr lang="ru-RU" dirty="0">
                <a:cs typeface="+mn-cs"/>
              </a:rPr>
              <a:t> </a:t>
            </a:r>
          </a:p>
          <a:p>
            <a:pPr algn="ctr" eaLnBrk="0" hangingPunct="0">
              <a:defRPr/>
            </a:pPr>
            <a:r>
              <a:rPr lang="ru-RU" b="1" dirty="0">
                <a:latin typeface="Arial" pitchFamily="34" charset="0"/>
              </a:rPr>
              <a:t>предложивший достаточно разработанную модель атома</a:t>
            </a:r>
          </a:p>
        </p:txBody>
      </p:sp>
      <p:sp>
        <p:nvSpPr>
          <p:cNvPr id="27654" name="WordArt 2"/>
          <p:cNvSpPr>
            <a:spLocks noChangeArrowheads="1" noChangeShapeType="1" noTextEdit="1"/>
          </p:cNvSpPr>
          <p:nvPr/>
        </p:nvSpPr>
        <p:spPr bwMode="gray">
          <a:xfrm>
            <a:off x="2314575" y="701675"/>
            <a:ext cx="5813425" cy="519113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5400" b="1" kern="10">
                <a:ln w="2540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107763" dir="2700000" algn="ctr" rotWithShape="0">
                    <a:srgbClr val="969696">
                      <a:alpha val="50000"/>
                    </a:srgbClr>
                  </a:outerShdw>
                </a:effectLst>
                <a:latin typeface="+mj-lt"/>
                <a:ea typeface="+mj-lt"/>
                <a:cs typeface="+mj-lt"/>
              </a:rPr>
              <a:t>Джозеф Джон Томсон</a:t>
            </a:r>
          </a:p>
        </p:txBody>
      </p:sp>
      <p:sp>
        <p:nvSpPr>
          <p:cNvPr id="27656" name="Прямоугольник 59"/>
          <p:cNvSpPr>
            <a:spLocks noChangeArrowheads="1"/>
          </p:cNvSpPr>
          <p:nvPr/>
        </p:nvSpPr>
        <p:spPr bwMode="auto">
          <a:xfrm>
            <a:off x="2689225" y="2947988"/>
            <a:ext cx="37353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400" b="1">
                <a:latin typeface="Arial" pitchFamily="34" charset="0"/>
              </a:rPr>
              <a:t>Модель атома Томсона</a:t>
            </a:r>
          </a:p>
        </p:txBody>
      </p:sp>
      <p:sp>
        <p:nvSpPr>
          <p:cNvPr id="27657" name="TextBox 12"/>
          <p:cNvSpPr txBox="1">
            <a:spLocks noChangeArrowheads="1"/>
          </p:cNvSpPr>
          <p:nvPr/>
        </p:nvSpPr>
        <p:spPr bwMode="auto">
          <a:xfrm>
            <a:off x="8796338" y="6442075"/>
            <a:ext cx="4016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/>
              <a:t>20</a:t>
            </a:r>
          </a:p>
        </p:txBody>
      </p:sp>
      <p:sp>
        <p:nvSpPr>
          <p:cNvPr id="27658" name="Скругленный прямоугольник 3"/>
          <p:cNvSpPr>
            <a:spLocks noChangeArrowheads="1"/>
          </p:cNvSpPr>
          <p:nvPr/>
        </p:nvSpPr>
        <p:spPr bwMode="auto">
          <a:xfrm>
            <a:off x="5784850" y="4219575"/>
            <a:ext cx="3117850" cy="1703388"/>
          </a:xfrm>
          <a:prstGeom prst="roundRect">
            <a:avLst>
              <a:gd name="adj" fmla="val 1836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b="1">
                <a:latin typeface="Arial" pitchFamily="34" charset="0"/>
              </a:rPr>
              <a:t>Модель не объясняла дискретный характер излучения атома </a:t>
            </a:r>
            <a:br>
              <a:rPr lang="ru-RU" b="1">
                <a:latin typeface="Arial" pitchFamily="34" charset="0"/>
              </a:rPr>
            </a:br>
            <a:r>
              <a:rPr lang="ru-RU" b="1">
                <a:latin typeface="Arial" pitchFamily="34" charset="0"/>
              </a:rPr>
              <a:t>и его</a:t>
            </a:r>
          </a:p>
          <a:p>
            <a:pPr algn="ctr" eaLnBrk="0" hangingPunct="0"/>
            <a:r>
              <a:rPr lang="ru-RU" b="1">
                <a:latin typeface="Arial" pitchFamily="34" charset="0"/>
              </a:rPr>
              <a:t> устойчивость</a:t>
            </a:r>
            <a:r>
              <a:rPr lang="ru-RU"/>
              <a:t>. </a:t>
            </a:r>
            <a:endParaRPr lang="ru-RU" b="1">
              <a:latin typeface="Arial" pitchFamily="34" charset="0"/>
            </a:endParaRPr>
          </a:p>
        </p:txBody>
      </p:sp>
      <p:sp>
        <p:nvSpPr>
          <p:cNvPr id="27659" name="Скругленный прямоугольник 14"/>
          <p:cNvSpPr>
            <a:spLocks noChangeArrowheads="1"/>
          </p:cNvSpPr>
          <p:nvPr/>
        </p:nvSpPr>
        <p:spPr bwMode="auto">
          <a:xfrm>
            <a:off x="244475" y="4219575"/>
            <a:ext cx="3163888" cy="17033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b="1">
                <a:latin typeface="Arial" pitchFamily="34" charset="0"/>
              </a:rPr>
              <a:t>Атом - как некоторое положительно заряженное тело с заключёнными внутри него электронами. </a:t>
            </a:r>
          </a:p>
          <a:p>
            <a:pPr algn="ctr" eaLnBrk="0" hangingPunct="0"/>
            <a:r>
              <a:rPr lang="ru-RU"/>
              <a:t>. </a:t>
            </a:r>
            <a:endParaRPr lang="ru-RU" b="1">
              <a:latin typeface="Arial" pitchFamily="34" charset="0"/>
            </a:endParaRPr>
          </a:p>
        </p:txBody>
      </p:sp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/>
            </a:extLst>
          </a:blip>
          <a:stretch>
            <a:fillRect/>
          </a:stretch>
        </p:blipFill>
        <p:spPr bwMode="auto">
          <a:xfrm flipV="1">
            <a:off x="3588108" y="4032769"/>
            <a:ext cx="2039181" cy="2008746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/>
          </a:extLst>
        </p:spPr>
      </p:pic>
      <p:sp>
        <p:nvSpPr>
          <p:cNvPr id="14" name="Прямоугольник 13"/>
          <p:cNvSpPr/>
          <p:nvPr/>
        </p:nvSpPr>
        <p:spPr>
          <a:xfrm>
            <a:off x="5776913" y="14288"/>
            <a:ext cx="3302000" cy="307975"/>
          </a:xfrm>
          <a:prstGeom prst="rect">
            <a:avLst/>
          </a:prstGeom>
          <a:ln>
            <a:solidFill>
              <a:schemeClr val="accent4"/>
            </a:solidFill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ru-RU" sz="1400" b="1" dirty="0">
                <a:latin typeface="Arial" pitchFamily="34" charset="0"/>
              </a:rPr>
              <a:t>Модели атомов. Опыт Резерфорда</a:t>
            </a:r>
            <a:endParaRPr lang="ru-RU" sz="1400" dirty="0">
              <a:cs typeface="+mn-cs"/>
            </a:endParaRPr>
          </a:p>
        </p:txBody>
      </p:sp>
      <p:sp>
        <p:nvSpPr>
          <p:cNvPr id="27662" name="TextBox 2"/>
          <p:cNvSpPr txBox="1">
            <a:spLocks noChangeArrowheads="1"/>
          </p:cNvSpPr>
          <p:nvPr/>
        </p:nvSpPr>
        <p:spPr bwMode="auto">
          <a:xfrm>
            <a:off x="3013075" y="3427413"/>
            <a:ext cx="29511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b="1">
                <a:latin typeface="Arial" pitchFamily="34" charset="0"/>
              </a:rPr>
              <a:t>(</a:t>
            </a:r>
            <a:r>
              <a:rPr lang="en-US" b="1">
                <a:latin typeface="Arial" pitchFamily="34" charset="0"/>
              </a:rPr>
              <a:t>“</a:t>
            </a:r>
            <a:r>
              <a:rPr lang="ru-RU" b="1">
                <a:latin typeface="Arial" pitchFamily="34" charset="0"/>
              </a:rPr>
              <a:t>ПУДИНГ С ИЗЮМОМ</a:t>
            </a:r>
            <a:r>
              <a:rPr lang="en-US" b="1">
                <a:latin typeface="Arial" pitchFamily="34" charset="0"/>
              </a:rPr>
              <a:t>”</a:t>
            </a:r>
            <a:r>
              <a:rPr lang="ru-RU" b="1">
                <a:latin typeface="Arial" pitchFamily="34" charset="0"/>
              </a:rPr>
              <a:t>)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51138" y="3068638"/>
            <a:ext cx="5986462" cy="3097212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en-US" sz="2400" dirty="0"/>
          </a:p>
        </p:txBody>
      </p:sp>
      <p:sp>
        <p:nvSpPr>
          <p:cNvPr id="28678" name="WordArt 2"/>
          <p:cNvSpPr>
            <a:spLocks noChangeArrowheads="1" noChangeShapeType="1" noTextEdit="1"/>
          </p:cNvSpPr>
          <p:nvPr/>
        </p:nvSpPr>
        <p:spPr bwMode="gray">
          <a:xfrm>
            <a:off x="1022350" y="1989138"/>
            <a:ext cx="7135813" cy="70167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5400" b="1" kern="10">
                <a:ln w="2540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107763" dir="2700000" algn="ctr" rotWithShape="0">
                    <a:srgbClr val="969696">
                      <a:alpha val="50000"/>
                    </a:srgbClr>
                  </a:outerShdw>
                </a:effectLst>
                <a:latin typeface="Verdana"/>
                <a:ea typeface="Verdana"/>
              </a:rPr>
              <a:t>Опыт Резерфорда</a:t>
            </a:r>
          </a:p>
        </p:txBody>
      </p:sp>
      <p:sp>
        <p:nvSpPr>
          <p:cNvPr id="28679" name="TextBox 9"/>
          <p:cNvSpPr txBox="1">
            <a:spLocks noChangeArrowheads="1"/>
          </p:cNvSpPr>
          <p:nvPr/>
        </p:nvSpPr>
        <p:spPr bwMode="auto">
          <a:xfrm>
            <a:off x="8796338" y="6442075"/>
            <a:ext cx="4016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/>
              <a:t>21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776913" y="14288"/>
            <a:ext cx="3302000" cy="307975"/>
          </a:xfrm>
          <a:prstGeom prst="rect">
            <a:avLst/>
          </a:prstGeom>
          <a:ln>
            <a:solidFill>
              <a:schemeClr val="accent4"/>
            </a:solidFill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ru-RU" sz="1400" b="1" dirty="0">
                <a:latin typeface="Arial" pitchFamily="34" charset="0"/>
              </a:rPr>
              <a:t>Модели атомов. Опыт Резерфорда</a:t>
            </a:r>
            <a:endParaRPr lang="ru-RU" sz="1400" dirty="0">
              <a:cs typeface="+mn-cs"/>
            </a:endParaRPr>
          </a:p>
        </p:txBody>
      </p:sp>
      <p:sp>
        <p:nvSpPr>
          <p:cNvPr id="28681" name="TextBox 12"/>
          <p:cNvSpPr txBox="1">
            <a:spLocks noChangeArrowheads="1"/>
          </p:cNvSpPr>
          <p:nvPr/>
        </p:nvSpPr>
        <p:spPr bwMode="auto">
          <a:xfrm>
            <a:off x="179388" y="6257925"/>
            <a:ext cx="12731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>
                <a:hlinkClick r:id="rId3" action="ppaction://hlinksldjump"/>
              </a:rPr>
              <a:t>План урока</a:t>
            </a:r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Прямоугольник 131"/>
          <p:cNvSpPr>
            <a:spLocks noChangeArrowheads="1"/>
          </p:cNvSpPr>
          <p:nvPr/>
        </p:nvSpPr>
        <p:spPr bwMode="auto">
          <a:xfrm>
            <a:off x="3622675" y="1293813"/>
            <a:ext cx="1914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b="1">
                <a:latin typeface="Arial" pitchFamily="34" charset="0"/>
              </a:rPr>
              <a:t>(1871-1937 г.г.)</a:t>
            </a:r>
          </a:p>
        </p:txBody>
      </p:sp>
      <p:sp>
        <p:nvSpPr>
          <p:cNvPr id="83" name="AutoShape 4"/>
          <p:cNvSpPr>
            <a:spLocks noChangeArrowheads="1"/>
          </p:cNvSpPr>
          <p:nvPr/>
        </p:nvSpPr>
        <p:spPr bwMode="ltGray">
          <a:xfrm>
            <a:off x="258763" y="1685925"/>
            <a:ext cx="8643937" cy="992188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28575" algn="ctr">
            <a:solidFill>
              <a:srgbClr val="FEFEFE"/>
            </a:solidFill>
            <a:round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ru-RU" b="1" dirty="0">
                <a:latin typeface="Arial" pitchFamily="34" charset="0"/>
              </a:rPr>
              <a:t>Английский ученый, заложивший основы учения</a:t>
            </a:r>
            <a:br>
              <a:rPr lang="ru-RU" b="1" dirty="0">
                <a:latin typeface="Arial" pitchFamily="34" charset="0"/>
              </a:rPr>
            </a:br>
            <a:r>
              <a:rPr lang="ru-RU" b="1" dirty="0">
                <a:latin typeface="Arial" pitchFamily="34" charset="0"/>
              </a:rPr>
              <a:t> о радиоактивности  и строении атома</a:t>
            </a:r>
          </a:p>
        </p:txBody>
      </p:sp>
      <p:sp>
        <p:nvSpPr>
          <p:cNvPr id="29701" name="WordArt 2"/>
          <p:cNvSpPr>
            <a:spLocks noChangeArrowheads="1" noChangeShapeType="1" noTextEdit="1"/>
          </p:cNvSpPr>
          <p:nvPr/>
        </p:nvSpPr>
        <p:spPr bwMode="gray">
          <a:xfrm>
            <a:off x="2065338" y="676275"/>
            <a:ext cx="5541962" cy="5715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5400" b="1" kern="10">
                <a:ln w="2540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107763" dir="2700000" algn="ctr" rotWithShape="0">
                    <a:srgbClr val="969696">
                      <a:alpha val="50000"/>
                    </a:srgbClr>
                  </a:outerShdw>
                </a:effectLst>
                <a:latin typeface="+mj-lt"/>
                <a:ea typeface="+mj-lt"/>
                <a:cs typeface="+mj-lt"/>
              </a:rPr>
              <a:t>Эрнест Резерфорд</a:t>
            </a:r>
          </a:p>
        </p:txBody>
      </p:sp>
      <p:sp>
        <p:nvSpPr>
          <p:cNvPr id="29702" name="Rectangle 5"/>
          <p:cNvSpPr>
            <a:spLocks noChangeArrowheads="1"/>
          </p:cNvSpPr>
          <p:nvPr/>
        </p:nvSpPr>
        <p:spPr bwMode="gray">
          <a:xfrm>
            <a:off x="357188" y="3032125"/>
            <a:ext cx="3071812" cy="1582738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scene3d>
            <a:camera prst="legacyPerspectiveBottomRight"/>
            <a:lightRig rig="legacyFlat3" dir="r"/>
          </a:scene3d>
          <a:sp3d extrusionH="121893000" prstMaterial="legacyMetal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pPr algn="just" eaLnBrk="0" hangingPunct="0"/>
            <a:endParaRPr lang="ru-RU"/>
          </a:p>
        </p:txBody>
      </p:sp>
      <p:sp>
        <p:nvSpPr>
          <p:cNvPr id="29703" name="Rectangle 6"/>
          <p:cNvSpPr>
            <a:spLocks noChangeArrowheads="1"/>
          </p:cNvSpPr>
          <p:nvPr/>
        </p:nvSpPr>
        <p:spPr bwMode="gray">
          <a:xfrm>
            <a:off x="5929313" y="3013075"/>
            <a:ext cx="2928937" cy="1582738"/>
          </a:xfrm>
          <a:prstGeom prst="rect">
            <a:avLst/>
          </a:prstGeom>
          <a:solidFill>
            <a:srgbClr val="BBC557"/>
          </a:solidFill>
          <a:ln w="9525">
            <a:miter lim="800000"/>
            <a:headEnd/>
            <a:tailEnd/>
          </a:ln>
          <a:scene3d>
            <a:camera prst="legacyPerspectiveBottomLeft"/>
            <a:lightRig rig="legacyFlat3" dir="r"/>
          </a:scene3d>
          <a:sp3d extrusionH="121893000" prstMaterial="legacyMetal">
            <a:bevelT w="13500" h="13500" prst="angle"/>
            <a:bevelB w="13500" h="13500" prst="angle"/>
            <a:extrusionClr>
              <a:srgbClr val="BBC557"/>
            </a:extrusionClr>
          </a:sp3d>
        </p:spPr>
        <p:txBody>
          <a:bodyPr wrap="none" anchor="ctr">
            <a:flatTx/>
          </a:bodyPr>
          <a:lstStyle/>
          <a:p>
            <a:pPr eaLnBrk="0" hangingPunct="0"/>
            <a:endParaRPr lang="ru-RU"/>
          </a:p>
        </p:txBody>
      </p:sp>
      <p:sp>
        <p:nvSpPr>
          <p:cNvPr id="29704" name="AutoShape 8"/>
          <p:cNvSpPr>
            <a:spLocks noChangeArrowheads="1"/>
          </p:cNvSpPr>
          <p:nvPr/>
        </p:nvSpPr>
        <p:spPr bwMode="ltGray">
          <a:xfrm>
            <a:off x="546100" y="3090863"/>
            <a:ext cx="2867025" cy="1387475"/>
          </a:xfrm>
          <a:prstGeom prst="bevel">
            <a:avLst>
              <a:gd name="adj" fmla="val 1648"/>
            </a:avLst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b="1">
                <a:latin typeface="Arial" pitchFamily="34" charset="0"/>
              </a:rPr>
              <a:t/>
            </a:r>
            <a:br>
              <a:rPr lang="en-US" b="1">
                <a:latin typeface="Arial" pitchFamily="34" charset="0"/>
              </a:rPr>
            </a:br>
            <a:r>
              <a:rPr lang="en-US" b="1">
                <a:latin typeface="Arial" pitchFamily="34" charset="0"/>
              </a:rPr>
              <a:t>       </a:t>
            </a:r>
            <a:endParaRPr lang="ru-RU" b="1">
              <a:latin typeface="Arial" pitchFamily="34" charset="0"/>
            </a:endParaRPr>
          </a:p>
        </p:txBody>
      </p:sp>
      <p:sp>
        <p:nvSpPr>
          <p:cNvPr id="29705" name="AutoShape 10"/>
          <p:cNvSpPr>
            <a:spLocks noChangeArrowheads="1"/>
          </p:cNvSpPr>
          <p:nvPr/>
        </p:nvSpPr>
        <p:spPr bwMode="ltGray">
          <a:xfrm>
            <a:off x="5929313" y="3071813"/>
            <a:ext cx="2857500" cy="1368425"/>
          </a:xfrm>
          <a:prstGeom prst="bevel">
            <a:avLst>
              <a:gd name="adj" fmla="val 1648"/>
            </a:avLst>
          </a:prstGeom>
          <a:solidFill>
            <a:srgbClr val="BBC55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b="1">
              <a:latin typeface="Arial" pitchFamily="34" charset="0"/>
            </a:endParaRPr>
          </a:p>
        </p:txBody>
      </p:sp>
      <p:sp>
        <p:nvSpPr>
          <p:cNvPr id="29706" name="Rectangle 29"/>
          <p:cNvSpPr>
            <a:spLocks noChangeArrowheads="1"/>
          </p:cNvSpPr>
          <p:nvPr/>
        </p:nvSpPr>
        <p:spPr bwMode="auto">
          <a:xfrm>
            <a:off x="495300" y="3143250"/>
            <a:ext cx="29130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latin typeface="Arial" pitchFamily="34" charset="0"/>
              </a:rPr>
              <a:t>Открыл и объяснил радиоактивное превращение химических элементов</a:t>
            </a:r>
            <a:endParaRPr lang="en-US" b="1">
              <a:latin typeface="Arial" pitchFamily="34" charset="0"/>
            </a:endParaRPr>
          </a:p>
        </p:txBody>
      </p:sp>
      <p:sp>
        <p:nvSpPr>
          <p:cNvPr id="29707" name="Rectangle 7"/>
          <p:cNvSpPr>
            <a:spLocks noChangeArrowheads="1"/>
          </p:cNvSpPr>
          <p:nvPr/>
        </p:nvSpPr>
        <p:spPr bwMode="gray">
          <a:xfrm>
            <a:off x="3530600" y="3021013"/>
            <a:ext cx="2208213" cy="1571625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r"/>
          </a:scene3d>
          <a:sp3d extrusionH="1218930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eaLnBrk="0" hangingPunct="0"/>
            <a:endParaRPr lang="ru-RU"/>
          </a:p>
        </p:txBody>
      </p:sp>
      <p:sp>
        <p:nvSpPr>
          <p:cNvPr id="29708" name="AutoShape 9"/>
          <p:cNvSpPr>
            <a:spLocks noChangeArrowheads="1"/>
          </p:cNvSpPr>
          <p:nvPr/>
        </p:nvSpPr>
        <p:spPr bwMode="ltGray">
          <a:xfrm>
            <a:off x="3613150" y="3071813"/>
            <a:ext cx="2071688" cy="1384300"/>
          </a:xfrm>
          <a:prstGeom prst="bevel">
            <a:avLst>
              <a:gd name="adj" fmla="val 1648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 b="1">
              <a:latin typeface="Arial" pitchFamily="34" charset="0"/>
            </a:endParaRPr>
          </a:p>
        </p:txBody>
      </p:sp>
      <p:sp>
        <p:nvSpPr>
          <p:cNvPr id="29709" name="Rectangle 29"/>
          <p:cNvSpPr>
            <a:spLocks noChangeArrowheads="1"/>
          </p:cNvSpPr>
          <p:nvPr/>
        </p:nvSpPr>
        <p:spPr bwMode="auto">
          <a:xfrm>
            <a:off x="6000750" y="3143250"/>
            <a:ext cx="271462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Arial" pitchFamily="34" charset="0"/>
              </a:rPr>
              <a:t>Сделал вывод о существовании в атоме массивного ядра</a:t>
            </a:r>
            <a:br>
              <a:rPr lang="ru-RU" b="1">
                <a:latin typeface="Arial" pitchFamily="34" charset="0"/>
              </a:rPr>
            </a:br>
            <a:endParaRPr lang="en-US" b="1">
              <a:latin typeface="Arial" pitchFamily="34" charset="0"/>
            </a:endParaRPr>
          </a:p>
        </p:txBody>
      </p:sp>
      <p:sp>
        <p:nvSpPr>
          <p:cNvPr id="29710" name="Rectangle 29"/>
          <p:cNvSpPr>
            <a:spLocks noChangeArrowheads="1"/>
          </p:cNvSpPr>
          <p:nvPr/>
        </p:nvSpPr>
        <p:spPr bwMode="auto">
          <a:xfrm>
            <a:off x="3741738" y="3216275"/>
            <a:ext cx="1857375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Arial" pitchFamily="34" charset="0"/>
              </a:rPr>
              <a:t>Открыл альфа и бета-излучение</a:t>
            </a:r>
            <a:endParaRPr lang="en-US" b="1">
              <a:latin typeface="Arial" pitchFamily="3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 bwMode="auto">
          <a:xfrm>
            <a:off x="1539875" y="5797550"/>
            <a:ext cx="6067425" cy="50323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/>
          </a:extLst>
        </p:spPr>
        <p:txBody>
          <a:bodyPr/>
          <a:lstStyle/>
          <a:p>
            <a:pPr algn="ctr" eaLnBrk="0" hangingPunct="0"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Планетарная модель атома</a:t>
            </a:r>
          </a:p>
        </p:txBody>
      </p:sp>
      <p:sp>
        <p:nvSpPr>
          <p:cNvPr id="29712" name="TextBox 18"/>
          <p:cNvSpPr txBox="1">
            <a:spLocks noChangeArrowheads="1"/>
          </p:cNvSpPr>
          <p:nvPr/>
        </p:nvSpPr>
        <p:spPr bwMode="auto">
          <a:xfrm>
            <a:off x="8796338" y="6442075"/>
            <a:ext cx="4016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/>
              <a:t>22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776913" y="14288"/>
            <a:ext cx="3302000" cy="307975"/>
          </a:xfrm>
          <a:prstGeom prst="rect">
            <a:avLst/>
          </a:prstGeom>
          <a:ln>
            <a:solidFill>
              <a:schemeClr val="accent4"/>
            </a:solidFill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ru-RU" sz="1400" b="1" dirty="0">
                <a:latin typeface="Arial" pitchFamily="34" charset="0"/>
              </a:rPr>
              <a:t>Модели атомов. Опыт Резерфорда</a:t>
            </a:r>
            <a:endParaRPr lang="ru-RU" sz="1400" dirty="0"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0" name="Rectangle 10"/>
          <p:cNvSpPr>
            <a:spLocks noGrp="1" noChangeArrowheads="1"/>
          </p:cNvSpPr>
          <p:nvPr>
            <p:ph type="title"/>
          </p:nvPr>
        </p:nvSpPr>
        <p:spPr>
          <a:xfrm>
            <a:off x="714375" y="228600"/>
            <a:ext cx="7972425" cy="884238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dirty="0" smtClean="0"/>
              <a:t>Опыт Э. Резерфорда в 1899 году</a:t>
            </a:r>
            <a:endParaRPr lang="ru-RU" dirty="0" smtClean="0"/>
          </a:p>
        </p:txBody>
      </p:sp>
      <p:sp>
        <p:nvSpPr>
          <p:cNvPr id="215051" name="Rectangle 11"/>
          <p:cNvSpPr>
            <a:spLocks noGrp="1" noChangeArrowheads="1"/>
          </p:cNvSpPr>
          <p:nvPr>
            <p:ph type="body" sz="half" idx="1"/>
          </p:nvPr>
        </p:nvSpPr>
        <p:spPr>
          <a:xfrm>
            <a:off x="4929188" y="1214438"/>
            <a:ext cx="3857625" cy="53578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   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    На рисунке  изображен толстостенный свинцовый сосуд с крупицей радия на дне. Пучок радиоактивного излучения радия выходит сквозь узкое отверстие и попадает на фотопластинку (излучение радия направлено во все стороны, но сквозь толстый слой свинца оно пройти не может). После проявления фотопластинки на ней обнаруживалось одно темное пятно – как раз в том месте, куда попадал пучок. </a:t>
            </a:r>
          </a:p>
        </p:txBody>
      </p:sp>
      <p:pic>
        <p:nvPicPr>
          <p:cNvPr id="30724" name="Picture 9" descr="img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5750" y="1357313"/>
            <a:ext cx="4357688" cy="47498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98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ru-RU" sz="800" smtClean="0"/>
          </a:p>
        </p:txBody>
      </p:sp>
      <p:pic>
        <p:nvPicPr>
          <p:cNvPr id="31748" name="Picture 7" descr="img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85750"/>
            <a:ext cx="3887788" cy="6192838"/>
          </a:xfrm>
          <a:noFill/>
        </p:spPr>
      </p:pic>
      <p:sp>
        <p:nvSpPr>
          <p:cNvPr id="21811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071938" y="188913"/>
            <a:ext cx="5072062" cy="62642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200" dirty="0" smtClean="0"/>
              <a:t>	Потом опыт изменяли, создали сильное магнитное поле, действовавшее на пучок. В этом случае на проявленной пластинке возникало три пятна: одно, центральное, было на том же месте, что и раньше, а два других – по разные стороны от центрального. Если два потока отклонились в магнитном поле от прежнего направления, значит, они представляют собой потоки заряженных частиц. Отклонение в разные стороны свидетельствовало о разных знаках электрических зарядов частиц. В одном потоке присутствовали только положительно заряженные частицы, в другом – отрицательно заряженные. А центральный поток представлял собой излучение, не имеющее электрического заряда.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:\Картинки\rezerfor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4539984" y="2190265"/>
            <a:ext cx="4258697" cy="327879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sp>
        <p:nvSpPr>
          <p:cNvPr id="32771" name="Скругленный прямоугольник 2"/>
          <p:cNvSpPr>
            <a:spLocks noChangeArrowheads="1"/>
          </p:cNvSpPr>
          <p:nvPr/>
        </p:nvSpPr>
        <p:spPr bwMode="auto">
          <a:xfrm>
            <a:off x="250825" y="1827213"/>
            <a:ext cx="3735388" cy="43211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b="1">
                <a:latin typeface="Arial" pitchFamily="34" charset="0"/>
              </a:rPr>
              <a:t>Альфа-частицы от радиоактивного источника, пройдя через диафрагму, попадают на тонкую фольгу из золота. Она имеет толщину около микрона, т.е. состоит приблизительно из 3000 атомных слоев. </a:t>
            </a:r>
            <a:br>
              <a:rPr lang="ru-RU" b="1">
                <a:latin typeface="Arial" pitchFamily="34" charset="0"/>
              </a:rPr>
            </a:br>
            <a:r>
              <a:rPr lang="ru-RU" b="1">
                <a:latin typeface="Arial" pitchFamily="34" charset="0"/>
              </a:rPr>
              <a:t>При попадании альфа-частицы на экран возникает свечение люминесцентного слоя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081088" y="777875"/>
            <a:ext cx="6786562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3200" b="1" dirty="0">
                <a:latin typeface="Arial" pitchFamily="34" charset="0"/>
              </a:rPr>
              <a:t>Опыт Резерфорда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32773" name="TextBox 6"/>
          <p:cNvSpPr txBox="1">
            <a:spLocks noChangeArrowheads="1"/>
          </p:cNvSpPr>
          <p:nvPr/>
        </p:nvSpPr>
        <p:spPr bwMode="auto">
          <a:xfrm>
            <a:off x="8796338" y="6442075"/>
            <a:ext cx="4016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/>
              <a:t>23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776913" y="14288"/>
            <a:ext cx="3302000" cy="307975"/>
          </a:xfrm>
          <a:prstGeom prst="rect">
            <a:avLst/>
          </a:prstGeom>
          <a:ln>
            <a:solidFill>
              <a:schemeClr val="accent4"/>
            </a:solidFill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ru-RU" sz="1400" b="1" dirty="0">
                <a:latin typeface="Arial" pitchFamily="34" charset="0"/>
              </a:rPr>
              <a:t>Модели атомов. Опыт Резерфорда</a:t>
            </a:r>
            <a:endParaRPr lang="ru-RU" sz="1400" dirty="0"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804863" y="804863"/>
            <a:ext cx="7380287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3200" b="1" dirty="0">
                <a:latin typeface="Arial" pitchFamily="34" charset="0"/>
              </a:rPr>
              <a:t>Наблюдения Резерфорда показали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33795" name="Полилиния 10"/>
          <p:cNvSpPr>
            <a:spLocks/>
          </p:cNvSpPr>
          <p:nvPr/>
        </p:nvSpPr>
        <p:spPr bwMode="auto">
          <a:xfrm>
            <a:off x="1262063" y="195263"/>
            <a:ext cx="6653212" cy="4392612"/>
          </a:xfrm>
          <a:custGeom>
            <a:avLst/>
            <a:gdLst>
              <a:gd name="T0" fmla="*/ 4253340 w 6653220"/>
              <a:gd name="T1" fmla="*/ 3422362 h 4392236"/>
              <a:gd name="T2" fmla="*/ 4987631 w 6653220"/>
              <a:gd name="T3" fmla="*/ 3727188 h 4392236"/>
              <a:gd name="T4" fmla="*/ 5250866 w 6653220"/>
              <a:gd name="T5" fmla="*/ 3741044 h 4392236"/>
              <a:gd name="T6" fmla="*/ 6594756 w 6653220"/>
              <a:gd name="T7" fmla="*/ 4392264 h 4392236"/>
              <a:gd name="T8" fmla="*/ 6220681 w 6653220"/>
              <a:gd name="T9" fmla="*/ 3644053 h 4392236"/>
              <a:gd name="T10" fmla="*/ 4516575 w 6653220"/>
              <a:gd name="T11" fmla="*/ 4281419 h 4392236"/>
              <a:gd name="T12" fmla="*/ 4350323 w 6653220"/>
              <a:gd name="T13" fmla="*/ 1565697 h 4392236"/>
              <a:gd name="T14" fmla="*/ 2951015 w 6653220"/>
              <a:gd name="T15" fmla="*/ 1011467 h 4392236"/>
              <a:gd name="T16" fmla="*/ 0 w 6653220"/>
              <a:gd name="T17" fmla="*/ 0 h 43922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6653220"/>
              <a:gd name="T28" fmla="*/ 0 h 4392236"/>
              <a:gd name="T29" fmla="*/ 6653220 w 6653220"/>
              <a:gd name="T30" fmla="*/ 4392236 h 43922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653220" h="4392236">
                <a:moveTo>
                  <a:pt x="4253346" y="3422072"/>
                </a:moveTo>
                <a:cubicBezTo>
                  <a:pt x="4537364" y="3547917"/>
                  <a:pt x="4821383" y="3673763"/>
                  <a:pt x="4987637" y="3726872"/>
                </a:cubicBezTo>
                <a:cubicBezTo>
                  <a:pt x="5153891" y="3779981"/>
                  <a:pt x="4983018" y="3629890"/>
                  <a:pt x="5250873" y="3740727"/>
                </a:cubicBezTo>
                <a:cubicBezTo>
                  <a:pt x="5518728" y="3851564"/>
                  <a:pt x="6433128" y="4408055"/>
                  <a:pt x="6594764" y="4391891"/>
                </a:cubicBezTo>
                <a:cubicBezTo>
                  <a:pt x="6756400" y="4375727"/>
                  <a:pt x="6567055" y="3662218"/>
                  <a:pt x="6220691" y="3643745"/>
                </a:cubicBezTo>
                <a:cubicBezTo>
                  <a:pt x="5874327" y="3625272"/>
                  <a:pt x="4828309" y="4627417"/>
                  <a:pt x="4516582" y="4281054"/>
                </a:cubicBezTo>
                <a:cubicBezTo>
                  <a:pt x="4204855" y="3934691"/>
                  <a:pt x="4611255" y="2110508"/>
                  <a:pt x="4350328" y="1565563"/>
                </a:cubicBezTo>
                <a:cubicBezTo>
                  <a:pt x="4089401" y="1020617"/>
                  <a:pt x="3676074" y="1272308"/>
                  <a:pt x="2951019" y="1011381"/>
                </a:cubicBezTo>
                <a:cubicBezTo>
                  <a:pt x="2225964" y="750454"/>
                  <a:pt x="928255" y="464127"/>
                  <a:pt x="0" y="0"/>
                </a:cubicBez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6" name="Скругленный прямоугольник 7185"/>
          <p:cNvSpPr/>
          <p:nvPr/>
        </p:nvSpPr>
        <p:spPr bwMode="auto">
          <a:xfrm>
            <a:off x="5177219" y="1628800"/>
            <a:ext cx="57861" cy="4248471"/>
          </a:xfrm>
          <a:prstGeom prst="roundRect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  <a:ex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defRPr/>
            </a:pPr>
            <a:endParaRPr lang="ru-RU">
              <a:solidFill>
                <a:schemeClr val="tx1"/>
              </a:solidFill>
              <a:latin typeface="Garamond" pitchFamily="18" charset="0"/>
            </a:endParaRPr>
          </a:p>
        </p:txBody>
      </p:sp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244475" y="3192463"/>
            <a:ext cx="8632825" cy="1130300"/>
            <a:chOff x="244119" y="3192797"/>
            <a:chExt cx="8632903" cy="1129963"/>
          </a:xfrm>
        </p:grpSpPr>
        <p:sp>
          <p:nvSpPr>
            <p:cNvPr id="18" name="Rectangle 4"/>
            <p:cNvSpPr>
              <a:spLocks noChangeArrowheads="1"/>
            </p:cNvSpPr>
            <p:nvPr/>
          </p:nvSpPr>
          <p:spPr bwMode="gray">
            <a:xfrm>
              <a:off x="244119" y="3286431"/>
              <a:ext cx="3960849" cy="849060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0"/>
                    <a:invGamma/>
                    <a:alpha val="0"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33832" name="Двойные фигурные скобки 5"/>
            <p:cNvSpPr>
              <a:spLocks noChangeArrowheads="1"/>
            </p:cNvSpPr>
            <p:nvPr/>
          </p:nvSpPr>
          <p:spPr bwMode="auto">
            <a:xfrm>
              <a:off x="6432709" y="3192797"/>
              <a:ext cx="2444313" cy="1129963"/>
            </a:xfrm>
            <a:prstGeom prst="bracePair">
              <a:avLst>
                <a:gd name="adj" fmla="val 8333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ru-RU"/>
            </a:p>
          </p:txBody>
        </p:sp>
        <p:cxnSp>
          <p:nvCxnSpPr>
            <p:cNvPr id="91" name="Прямая со стрелкой 90"/>
            <p:cNvCxnSpPr/>
            <p:nvPr/>
          </p:nvCxnSpPr>
          <p:spPr bwMode="auto">
            <a:xfrm>
              <a:off x="4346516" y="3644794"/>
              <a:ext cx="832509" cy="5171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2" name="Прямая со стрелкой 91"/>
            <p:cNvCxnSpPr/>
            <p:nvPr/>
          </p:nvCxnSpPr>
          <p:spPr bwMode="auto">
            <a:xfrm>
              <a:off x="4348013" y="3830936"/>
              <a:ext cx="832509" cy="5171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33835" name="Rectangle 7"/>
            <p:cNvSpPr>
              <a:spLocks noChangeArrowheads="1"/>
            </p:cNvSpPr>
            <p:nvPr/>
          </p:nvSpPr>
          <p:spPr bwMode="auto">
            <a:xfrm>
              <a:off x="290342" y="3233413"/>
              <a:ext cx="3288401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Arial" pitchFamily="34" charset="0"/>
                </a:rPr>
                <a:t>Некоторое количество альфа-частиц отклоняется на небольшие углы</a:t>
              </a:r>
              <a:endParaRPr lang="en-US" b="1">
                <a:latin typeface="Arial" pitchFamily="34" charset="0"/>
              </a:endParaRPr>
            </a:p>
          </p:txBody>
        </p:sp>
        <p:sp>
          <p:nvSpPr>
            <p:cNvPr id="33836" name="Oval 39"/>
            <p:cNvSpPr>
              <a:spLocks noChangeArrowheads="1"/>
            </p:cNvSpPr>
            <p:nvPr/>
          </p:nvSpPr>
          <p:spPr bwMode="gray">
            <a:xfrm>
              <a:off x="3659709" y="3292751"/>
              <a:ext cx="769937" cy="763791"/>
            </a:xfrm>
            <a:prstGeom prst="ellipse">
              <a:avLst/>
            </a:prstGeom>
            <a:solidFill>
              <a:schemeClr val="accent2"/>
            </a:solidFill>
            <a:ln w="28575" algn="ctr">
              <a:solidFill>
                <a:srgbClr val="F8F8F8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grpSp>
          <p:nvGrpSpPr>
            <p:cNvPr id="33837" name="Group 56"/>
            <p:cNvGrpSpPr>
              <a:grpSpLocks/>
            </p:cNvGrpSpPr>
            <p:nvPr/>
          </p:nvGrpSpPr>
          <p:grpSpPr bwMode="auto">
            <a:xfrm>
              <a:off x="3804171" y="3425408"/>
              <a:ext cx="498475" cy="498475"/>
              <a:chOff x="2430" y="1692"/>
              <a:chExt cx="339" cy="339"/>
            </a:xfrm>
          </p:grpSpPr>
          <p:sp>
            <p:nvSpPr>
              <p:cNvPr id="64" name="Freeform 57"/>
              <p:cNvSpPr>
                <a:spLocks noEditPoints="1"/>
              </p:cNvSpPr>
              <p:nvPr/>
            </p:nvSpPr>
            <p:spPr bwMode="gray">
              <a:xfrm>
                <a:off x="2432" y="1692"/>
                <a:ext cx="339" cy="339"/>
              </a:xfrm>
              <a:custGeom>
                <a:avLst/>
                <a:gdLst>
                  <a:gd name="T0" fmla="*/ 170 w 339"/>
                  <a:gd name="T1" fmla="*/ 0 h 339"/>
                  <a:gd name="T2" fmla="*/ 131 w 339"/>
                  <a:gd name="T3" fmla="*/ 5 h 339"/>
                  <a:gd name="T4" fmla="*/ 95 w 339"/>
                  <a:gd name="T5" fmla="*/ 17 h 339"/>
                  <a:gd name="T6" fmla="*/ 63 w 339"/>
                  <a:gd name="T7" fmla="*/ 38 h 339"/>
                  <a:gd name="T8" fmla="*/ 38 w 339"/>
                  <a:gd name="T9" fmla="*/ 63 h 339"/>
                  <a:gd name="T10" fmla="*/ 18 w 339"/>
                  <a:gd name="T11" fmla="*/ 95 h 339"/>
                  <a:gd name="T12" fmla="*/ 5 w 339"/>
                  <a:gd name="T13" fmla="*/ 131 h 339"/>
                  <a:gd name="T14" fmla="*/ 0 w 339"/>
                  <a:gd name="T15" fmla="*/ 170 h 339"/>
                  <a:gd name="T16" fmla="*/ 5 w 339"/>
                  <a:gd name="T17" fmla="*/ 209 h 339"/>
                  <a:gd name="T18" fmla="*/ 18 w 339"/>
                  <a:gd name="T19" fmla="*/ 245 h 339"/>
                  <a:gd name="T20" fmla="*/ 38 w 339"/>
                  <a:gd name="T21" fmla="*/ 276 h 339"/>
                  <a:gd name="T22" fmla="*/ 63 w 339"/>
                  <a:gd name="T23" fmla="*/ 302 h 339"/>
                  <a:gd name="T24" fmla="*/ 95 w 339"/>
                  <a:gd name="T25" fmla="*/ 323 h 339"/>
                  <a:gd name="T26" fmla="*/ 131 w 339"/>
                  <a:gd name="T27" fmla="*/ 335 h 339"/>
                  <a:gd name="T28" fmla="*/ 170 w 339"/>
                  <a:gd name="T29" fmla="*/ 339 h 339"/>
                  <a:gd name="T30" fmla="*/ 209 w 339"/>
                  <a:gd name="T31" fmla="*/ 335 h 339"/>
                  <a:gd name="T32" fmla="*/ 245 w 339"/>
                  <a:gd name="T33" fmla="*/ 323 h 339"/>
                  <a:gd name="T34" fmla="*/ 276 w 339"/>
                  <a:gd name="T35" fmla="*/ 302 h 339"/>
                  <a:gd name="T36" fmla="*/ 303 w 339"/>
                  <a:gd name="T37" fmla="*/ 276 h 339"/>
                  <a:gd name="T38" fmla="*/ 323 w 339"/>
                  <a:gd name="T39" fmla="*/ 245 h 339"/>
                  <a:gd name="T40" fmla="*/ 335 w 339"/>
                  <a:gd name="T41" fmla="*/ 209 h 339"/>
                  <a:gd name="T42" fmla="*/ 339 w 339"/>
                  <a:gd name="T43" fmla="*/ 170 h 339"/>
                  <a:gd name="T44" fmla="*/ 335 w 339"/>
                  <a:gd name="T45" fmla="*/ 131 h 339"/>
                  <a:gd name="T46" fmla="*/ 323 w 339"/>
                  <a:gd name="T47" fmla="*/ 95 h 339"/>
                  <a:gd name="T48" fmla="*/ 303 w 339"/>
                  <a:gd name="T49" fmla="*/ 63 h 339"/>
                  <a:gd name="T50" fmla="*/ 276 w 339"/>
                  <a:gd name="T51" fmla="*/ 38 h 339"/>
                  <a:gd name="T52" fmla="*/ 245 w 339"/>
                  <a:gd name="T53" fmla="*/ 17 h 339"/>
                  <a:gd name="T54" fmla="*/ 209 w 339"/>
                  <a:gd name="T55" fmla="*/ 5 h 339"/>
                  <a:gd name="T56" fmla="*/ 170 w 339"/>
                  <a:gd name="T57" fmla="*/ 0 h 339"/>
                  <a:gd name="T58" fmla="*/ 170 w 339"/>
                  <a:gd name="T59" fmla="*/ 294 h 339"/>
                  <a:gd name="T60" fmla="*/ 137 w 339"/>
                  <a:gd name="T61" fmla="*/ 291 h 339"/>
                  <a:gd name="T62" fmla="*/ 107 w 339"/>
                  <a:gd name="T63" fmla="*/ 278 h 339"/>
                  <a:gd name="T64" fmla="*/ 81 w 339"/>
                  <a:gd name="T65" fmla="*/ 258 h 339"/>
                  <a:gd name="T66" fmla="*/ 62 w 339"/>
                  <a:gd name="T67" fmla="*/ 233 h 339"/>
                  <a:gd name="T68" fmla="*/ 50 w 339"/>
                  <a:gd name="T69" fmla="*/ 203 h 339"/>
                  <a:gd name="T70" fmla="*/ 45 w 339"/>
                  <a:gd name="T71" fmla="*/ 170 h 339"/>
                  <a:gd name="T72" fmla="*/ 50 w 339"/>
                  <a:gd name="T73" fmla="*/ 137 h 339"/>
                  <a:gd name="T74" fmla="*/ 62 w 339"/>
                  <a:gd name="T75" fmla="*/ 107 h 339"/>
                  <a:gd name="T76" fmla="*/ 81 w 339"/>
                  <a:gd name="T77" fmla="*/ 81 h 339"/>
                  <a:gd name="T78" fmla="*/ 107 w 339"/>
                  <a:gd name="T79" fmla="*/ 62 h 339"/>
                  <a:gd name="T80" fmla="*/ 137 w 339"/>
                  <a:gd name="T81" fmla="*/ 48 h 339"/>
                  <a:gd name="T82" fmla="*/ 170 w 339"/>
                  <a:gd name="T83" fmla="*/ 44 h 339"/>
                  <a:gd name="T84" fmla="*/ 203 w 339"/>
                  <a:gd name="T85" fmla="*/ 48 h 339"/>
                  <a:gd name="T86" fmla="*/ 233 w 339"/>
                  <a:gd name="T87" fmla="*/ 62 h 339"/>
                  <a:gd name="T88" fmla="*/ 258 w 339"/>
                  <a:gd name="T89" fmla="*/ 81 h 339"/>
                  <a:gd name="T90" fmla="*/ 278 w 339"/>
                  <a:gd name="T91" fmla="*/ 107 h 339"/>
                  <a:gd name="T92" fmla="*/ 291 w 339"/>
                  <a:gd name="T93" fmla="*/ 137 h 339"/>
                  <a:gd name="T94" fmla="*/ 296 w 339"/>
                  <a:gd name="T95" fmla="*/ 170 h 339"/>
                  <a:gd name="T96" fmla="*/ 291 w 339"/>
                  <a:gd name="T97" fmla="*/ 203 h 339"/>
                  <a:gd name="T98" fmla="*/ 278 w 339"/>
                  <a:gd name="T99" fmla="*/ 233 h 339"/>
                  <a:gd name="T100" fmla="*/ 258 w 339"/>
                  <a:gd name="T101" fmla="*/ 258 h 339"/>
                  <a:gd name="T102" fmla="*/ 233 w 339"/>
                  <a:gd name="T103" fmla="*/ 278 h 339"/>
                  <a:gd name="T104" fmla="*/ 203 w 339"/>
                  <a:gd name="T105" fmla="*/ 291 h 339"/>
                  <a:gd name="T106" fmla="*/ 170 w 339"/>
                  <a:gd name="T107" fmla="*/ 294 h 3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39" h="339">
                    <a:moveTo>
                      <a:pt x="170" y="0"/>
                    </a:moveTo>
                    <a:lnTo>
                      <a:pt x="131" y="5"/>
                    </a:lnTo>
                    <a:lnTo>
                      <a:pt x="95" y="17"/>
                    </a:lnTo>
                    <a:lnTo>
                      <a:pt x="63" y="38"/>
                    </a:lnTo>
                    <a:lnTo>
                      <a:pt x="38" y="63"/>
                    </a:lnTo>
                    <a:lnTo>
                      <a:pt x="18" y="95"/>
                    </a:lnTo>
                    <a:lnTo>
                      <a:pt x="5" y="131"/>
                    </a:lnTo>
                    <a:lnTo>
                      <a:pt x="0" y="170"/>
                    </a:lnTo>
                    <a:lnTo>
                      <a:pt x="5" y="209"/>
                    </a:lnTo>
                    <a:lnTo>
                      <a:pt x="18" y="245"/>
                    </a:lnTo>
                    <a:lnTo>
                      <a:pt x="38" y="276"/>
                    </a:lnTo>
                    <a:lnTo>
                      <a:pt x="63" y="302"/>
                    </a:lnTo>
                    <a:lnTo>
                      <a:pt x="95" y="323"/>
                    </a:lnTo>
                    <a:lnTo>
                      <a:pt x="131" y="335"/>
                    </a:lnTo>
                    <a:lnTo>
                      <a:pt x="170" y="339"/>
                    </a:lnTo>
                    <a:lnTo>
                      <a:pt x="209" y="335"/>
                    </a:lnTo>
                    <a:lnTo>
                      <a:pt x="245" y="323"/>
                    </a:lnTo>
                    <a:lnTo>
                      <a:pt x="276" y="302"/>
                    </a:lnTo>
                    <a:lnTo>
                      <a:pt x="303" y="276"/>
                    </a:lnTo>
                    <a:lnTo>
                      <a:pt x="323" y="245"/>
                    </a:lnTo>
                    <a:lnTo>
                      <a:pt x="335" y="209"/>
                    </a:lnTo>
                    <a:lnTo>
                      <a:pt x="339" y="170"/>
                    </a:lnTo>
                    <a:lnTo>
                      <a:pt x="335" y="131"/>
                    </a:lnTo>
                    <a:lnTo>
                      <a:pt x="323" y="95"/>
                    </a:lnTo>
                    <a:lnTo>
                      <a:pt x="303" y="63"/>
                    </a:lnTo>
                    <a:lnTo>
                      <a:pt x="276" y="38"/>
                    </a:lnTo>
                    <a:lnTo>
                      <a:pt x="245" y="17"/>
                    </a:lnTo>
                    <a:lnTo>
                      <a:pt x="209" y="5"/>
                    </a:lnTo>
                    <a:lnTo>
                      <a:pt x="170" y="0"/>
                    </a:lnTo>
                    <a:close/>
                    <a:moveTo>
                      <a:pt x="170" y="294"/>
                    </a:moveTo>
                    <a:lnTo>
                      <a:pt x="137" y="291"/>
                    </a:lnTo>
                    <a:lnTo>
                      <a:pt x="107" y="278"/>
                    </a:lnTo>
                    <a:lnTo>
                      <a:pt x="81" y="258"/>
                    </a:lnTo>
                    <a:lnTo>
                      <a:pt x="62" y="233"/>
                    </a:lnTo>
                    <a:lnTo>
                      <a:pt x="50" y="203"/>
                    </a:lnTo>
                    <a:lnTo>
                      <a:pt x="45" y="170"/>
                    </a:lnTo>
                    <a:lnTo>
                      <a:pt x="50" y="137"/>
                    </a:lnTo>
                    <a:lnTo>
                      <a:pt x="62" y="107"/>
                    </a:lnTo>
                    <a:lnTo>
                      <a:pt x="81" y="81"/>
                    </a:lnTo>
                    <a:lnTo>
                      <a:pt x="107" y="62"/>
                    </a:lnTo>
                    <a:lnTo>
                      <a:pt x="137" y="48"/>
                    </a:lnTo>
                    <a:lnTo>
                      <a:pt x="170" y="44"/>
                    </a:lnTo>
                    <a:lnTo>
                      <a:pt x="203" y="48"/>
                    </a:lnTo>
                    <a:lnTo>
                      <a:pt x="233" y="62"/>
                    </a:lnTo>
                    <a:lnTo>
                      <a:pt x="258" y="81"/>
                    </a:lnTo>
                    <a:lnTo>
                      <a:pt x="278" y="107"/>
                    </a:lnTo>
                    <a:lnTo>
                      <a:pt x="291" y="137"/>
                    </a:lnTo>
                    <a:lnTo>
                      <a:pt x="296" y="170"/>
                    </a:lnTo>
                    <a:lnTo>
                      <a:pt x="291" y="203"/>
                    </a:lnTo>
                    <a:lnTo>
                      <a:pt x="278" y="233"/>
                    </a:lnTo>
                    <a:lnTo>
                      <a:pt x="258" y="258"/>
                    </a:lnTo>
                    <a:lnTo>
                      <a:pt x="233" y="278"/>
                    </a:lnTo>
                    <a:lnTo>
                      <a:pt x="203" y="291"/>
                    </a:lnTo>
                    <a:lnTo>
                      <a:pt x="170" y="29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>
                <a:outerShdw dist="35921" dir="2700000" algn="ctr" rotWithShape="0">
                  <a:srgbClr val="000000">
                    <a:alpha val="50000"/>
                  </a:srgbClr>
                </a:outerShdw>
              </a:effectLst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65" name="Freeform 58"/>
              <p:cNvSpPr>
                <a:spLocks noEditPoints="1"/>
              </p:cNvSpPr>
              <p:nvPr/>
            </p:nvSpPr>
            <p:spPr bwMode="gray">
              <a:xfrm>
                <a:off x="2518" y="1799"/>
                <a:ext cx="166" cy="158"/>
              </a:xfrm>
              <a:custGeom>
                <a:avLst/>
                <a:gdLst>
                  <a:gd name="T0" fmla="*/ 12 w 168"/>
                  <a:gd name="T1" fmla="*/ 76 h 157"/>
                  <a:gd name="T2" fmla="*/ 30 w 168"/>
                  <a:gd name="T3" fmla="*/ 114 h 157"/>
                  <a:gd name="T4" fmla="*/ 63 w 168"/>
                  <a:gd name="T5" fmla="*/ 132 h 157"/>
                  <a:gd name="T6" fmla="*/ 106 w 168"/>
                  <a:gd name="T7" fmla="*/ 132 h 157"/>
                  <a:gd name="T8" fmla="*/ 139 w 168"/>
                  <a:gd name="T9" fmla="*/ 114 h 157"/>
                  <a:gd name="T10" fmla="*/ 157 w 168"/>
                  <a:gd name="T11" fmla="*/ 76 h 157"/>
                  <a:gd name="T12" fmla="*/ 163 w 168"/>
                  <a:gd name="T13" fmla="*/ 100 h 157"/>
                  <a:gd name="T14" fmla="*/ 142 w 168"/>
                  <a:gd name="T15" fmla="*/ 136 h 157"/>
                  <a:gd name="T16" fmla="*/ 106 w 168"/>
                  <a:gd name="T17" fmla="*/ 156 h 157"/>
                  <a:gd name="T18" fmla="*/ 61 w 168"/>
                  <a:gd name="T19" fmla="*/ 156 h 157"/>
                  <a:gd name="T20" fmla="*/ 27 w 168"/>
                  <a:gd name="T21" fmla="*/ 136 h 157"/>
                  <a:gd name="T22" fmla="*/ 4 w 168"/>
                  <a:gd name="T23" fmla="*/ 100 h 157"/>
                  <a:gd name="T24" fmla="*/ 39 w 168"/>
                  <a:gd name="T25" fmla="*/ 45 h 157"/>
                  <a:gd name="T26" fmla="*/ 27 w 168"/>
                  <a:gd name="T27" fmla="*/ 42 h 157"/>
                  <a:gd name="T28" fmla="*/ 19 w 168"/>
                  <a:gd name="T29" fmla="*/ 34 h 157"/>
                  <a:gd name="T30" fmla="*/ 16 w 168"/>
                  <a:gd name="T31" fmla="*/ 22 h 157"/>
                  <a:gd name="T32" fmla="*/ 19 w 168"/>
                  <a:gd name="T33" fmla="*/ 12 h 157"/>
                  <a:gd name="T34" fmla="*/ 27 w 168"/>
                  <a:gd name="T35" fmla="*/ 3 h 157"/>
                  <a:gd name="T36" fmla="*/ 39 w 168"/>
                  <a:gd name="T37" fmla="*/ 0 h 157"/>
                  <a:gd name="T38" fmla="*/ 49 w 168"/>
                  <a:gd name="T39" fmla="*/ 3 h 157"/>
                  <a:gd name="T40" fmla="*/ 58 w 168"/>
                  <a:gd name="T41" fmla="*/ 12 h 157"/>
                  <a:gd name="T42" fmla="*/ 61 w 168"/>
                  <a:gd name="T43" fmla="*/ 22 h 157"/>
                  <a:gd name="T44" fmla="*/ 58 w 168"/>
                  <a:gd name="T45" fmla="*/ 34 h 157"/>
                  <a:gd name="T46" fmla="*/ 49 w 168"/>
                  <a:gd name="T47" fmla="*/ 42 h 157"/>
                  <a:gd name="T48" fmla="*/ 39 w 168"/>
                  <a:gd name="T49" fmla="*/ 45 h 157"/>
                  <a:gd name="T50" fmla="*/ 124 w 168"/>
                  <a:gd name="T51" fmla="*/ 45 h 157"/>
                  <a:gd name="T52" fmla="*/ 114 w 168"/>
                  <a:gd name="T53" fmla="*/ 39 h 157"/>
                  <a:gd name="T54" fmla="*/ 108 w 168"/>
                  <a:gd name="T55" fmla="*/ 28 h 157"/>
                  <a:gd name="T56" fmla="*/ 108 w 168"/>
                  <a:gd name="T57" fmla="*/ 16 h 157"/>
                  <a:gd name="T58" fmla="*/ 114 w 168"/>
                  <a:gd name="T59" fmla="*/ 6 h 157"/>
                  <a:gd name="T60" fmla="*/ 124 w 168"/>
                  <a:gd name="T61" fmla="*/ 1 h 157"/>
                  <a:gd name="T62" fmla="*/ 136 w 168"/>
                  <a:gd name="T63" fmla="*/ 1 h 157"/>
                  <a:gd name="T64" fmla="*/ 145 w 168"/>
                  <a:gd name="T65" fmla="*/ 6 h 157"/>
                  <a:gd name="T66" fmla="*/ 151 w 168"/>
                  <a:gd name="T67" fmla="*/ 16 h 157"/>
                  <a:gd name="T68" fmla="*/ 151 w 168"/>
                  <a:gd name="T69" fmla="*/ 28 h 157"/>
                  <a:gd name="T70" fmla="*/ 145 w 168"/>
                  <a:gd name="T71" fmla="*/ 39 h 157"/>
                  <a:gd name="T72" fmla="*/ 136 w 168"/>
                  <a:gd name="T73" fmla="*/ 45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68" h="157">
                    <a:moveTo>
                      <a:pt x="0" y="76"/>
                    </a:moveTo>
                    <a:lnTo>
                      <a:pt x="12" y="76"/>
                    </a:lnTo>
                    <a:lnTo>
                      <a:pt x="18" y="97"/>
                    </a:lnTo>
                    <a:lnTo>
                      <a:pt x="30" y="114"/>
                    </a:lnTo>
                    <a:lnTo>
                      <a:pt x="43" y="126"/>
                    </a:lnTo>
                    <a:lnTo>
                      <a:pt x="63" y="132"/>
                    </a:lnTo>
                    <a:lnTo>
                      <a:pt x="84" y="135"/>
                    </a:lnTo>
                    <a:lnTo>
                      <a:pt x="106" y="132"/>
                    </a:lnTo>
                    <a:lnTo>
                      <a:pt x="124" y="126"/>
                    </a:lnTo>
                    <a:lnTo>
                      <a:pt x="139" y="114"/>
                    </a:lnTo>
                    <a:lnTo>
                      <a:pt x="150" y="97"/>
                    </a:lnTo>
                    <a:lnTo>
                      <a:pt x="157" y="76"/>
                    </a:lnTo>
                    <a:lnTo>
                      <a:pt x="168" y="76"/>
                    </a:lnTo>
                    <a:lnTo>
                      <a:pt x="163" y="100"/>
                    </a:lnTo>
                    <a:lnTo>
                      <a:pt x="154" y="120"/>
                    </a:lnTo>
                    <a:lnTo>
                      <a:pt x="142" y="136"/>
                    </a:lnTo>
                    <a:lnTo>
                      <a:pt x="126" y="148"/>
                    </a:lnTo>
                    <a:lnTo>
                      <a:pt x="106" y="156"/>
                    </a:lnTo>
                    <a:lnTo>
                      <a:pt x="84" y="157"/>
                    </a:lnTo>
                    <a:lnTo>
                      <a:pt x="61" y="156"/>
                    </a:lnTo>
                    <a:lnTo>
                      <a:pt x="43" y="148"/>
                    </a:lnTo>
                    <a:lnTo>
                      <a:pt x="27" y="136"/>
                    </a:lnTo>
                    <a:lnTo>
                      <a:pt x="13" y="120"/>
                    </a:lnTo>
                    <a:lnTo>
                      <a:pt x="4" y="100"/>
                    </a:lnTo>
                    <a:lnTo>
                      <a:pt x="0" y="76"/>
                    </a:lnTo>
                    <a:close/>
                    <a:moveTo>
                      <a:pt x="39" y="45"/>
                    </a:moveTo>
                    <a:lnTo>
                      <a:pt x="33" y="45"/>
                    </a:lnTo>
                    <a:lnTo>
                      <a:pt x="27" y="42"/>
                    </a:lnTo>
                    <a:lnTo>
                      <a:pt x="22" y="39"/>
                    </a:lnTo>
                    <a:lnTo>
                      <a:pt x="19" y="34"/>
                    </a:lnTo>
                    <a:lnTo>
                      <a:pt x="16" y="28"/>
                    </a:lnTo>
                    <a:lnTo>
                      <a:pt x="16" y="22"/>
                    </a:lnTo>
                    <a:lnTo>
                      <a:pt x="16" y="16"/>
                    </a:lnTo>
                    <a:lnTo>
                      <a:pt x="19" y="12"/>
                    </a:lnTo>
                    <a:lnTo>
                      <a:pt x="22" y="6"/>
                    </a:lnTo>
                    <a:lnTo>
                      <a:pt x="27" y="3"/>
                    </a:lnTo>
                    <a:lnTo>
                      <a:pt x="33" y="1"/>
                    </a:lnTo>
                    <a:lnTo>
                      <a:pt x="39" y="0"/>
                    </a:lnTo>
                    <a:lnTo>
                      <a:pt x="45" y="1"/>
                    </a:lnTo>
                    <a:lnTo>
                      <a:pt x="49" y="3"/>
                    </a:lnTo>
                    <a:lnTo>
                      <a:pt x="55" y="6"/>
                    </a:lnTo>
                    <a:lnTo>
                      <a:pt x="58" y="12"/>
                    </a:lnTo>
                    <a:lnTo>
                      <a:pt x="61" y="16"/>
                    </a:lnTo>
                    <a:lnTo>
                      <a:pt x="61" y="22"/>
                    </a:lnTo>
                    <a:lnTo>
                      <a:pt x="61" y="28"/>
                    </a:lnTo>
                    <a:lnTo>
                      <a:pt x="58" y="34"/>
                    </a:lnTo>
                    <a:lnTo>
                      <a:pt x="55" y="39"/>
                    </a:lnTo>
                    <a:lnTo>
                      <a:pt x="49" y="42"/>
                    </a:lnTo>
                    <a:lnTo>
                      <a:pt x="45" y="45"/>
                    </a:lnTo>
                    <a:lnTo>
                      <a:pt x="39" y="45"/>
                    </a:lnTo>
                    <a:close/>
                    <a:moveTo>
                      <a:pt x="130" y="45"/>
                    </a:moveTo>
                    <a:lnTo>
                      <a:pt x="124" y="45"/>
                    </a:lnTo>
                    <a:lnTo>
                      <a:pt x="118" y="42"/>
                    </a:lnTo>
                    <a:lnTo>
                      <a:pt x="114" y="39"/>
                    </a:lnTo>
                    <a:lnTo>
                      <a:pt x="109" y="34"/>
                    </a:lnTo>
                    <a:lnTo>
                      <a:pt x="108" y="28"/>
                    </a:lnTo>
                    <a:lnTo>
                      <a:pt x="106" y="22"/>
                    </a:lnTo>
                    <a:lnTo>
                      <a:pt x="108" y="16"/>
                    </a:lnTo>
                    <a:lnTo>
                      <a:pt x="109" y="12"/>
                    </a:lnTo>
                    <a:lnTo>
                      <a:pt x="114" y="6"/>
                    </a:lnTo>
                    <a:lnTo>
                      <a:pt x="118" y="3"/>
                    </a:lnTo>
                    <a:lnTo>
                      <a:pt x="124" y="1"/>
                    </a:lnTo>
                    <a:lnTo>
                      <a:pt x="130" y="0"/>
                    </a:lnTo>
                    <a:lnTo>
                      <a:pt x="136" y="1"/>
                    </a:lnTo>
                    <a:lnTo>
                      <a:pt x="141" y="3"/>
                    </a:lnTo>
                    <a:lnTo>
                      <a:pt x="145" y="6"/>
                    </a:lnTo>
                    <a:lnTo>
                      <a:pt x="150" y="12"/>
                    </a:lnTo>
                    <a:lnTo>
                      <a:pt x="151" y="16"/>
                    </a:lnTo>
                    <a:lnTo>
                      <a:pt x="153" y="22"/>
                    </a:lnTo>
                    <a:lnTo>
                      <a:pt x="151" y="28"/>
                    </a:lnTo>
                    <a:lnTo>
                      <a:pt x="150" y="34"/>
                    </a:lnTo>
                    <a:lnTo>
                      <a:pt x="145" y="39"/>
                    </a:lnTo>
                    <a:lnTo>
                      <a:pt x="141" y="42"/>
                    </a:lnTo>
                    <a:lnTo>
                      <a:pt x="136" y="45"/>
                    </a:lnTo>
                    <a:lnTo>
                      <a:pt x="130" y="4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35921" dir="2700000" algn="ctr" rotWithShape="0">
                  <a:srgbClr val="000000">
                    <a:alpha val="50000"/>
                  </a:srgbClr>
                </a:outerShdw>
              </a:effectLst>
            </p:spPr>
            <p:txBody>
              <a:bodyPr/>
              <a:lstStyle/>
              <a:p>
                <a:pPr eaLnBrk="0" hangingPunct="0">
                  <a:defRPr/>
                </a:pPr>
                <a:endParaRPr lang="ru-RU">
                  <a:cs typeface="+mn-cs"/>
                </a:endParaRPr>
              </a:p>
            </p:txBody>
          </p:sp>
        </p:grpSp>
        <p:cxnSp>
          <p:nvCxnSpPr>
            <p:cNvPr id="75" name="Прямая со стрелкой 74"/>
            <p:cNvCxnSpPr/>
            <p:nvPr/>
          </p:nvCxnSpPr>
          <p:spPr bwMode="auto">
            <a:xfrm>
              <a:off x="5235942" y="3849275"/>
              <a:ext cx="837320" cy="473485"/>
            </a:xfrm>
            <a:prstGeom prst="straightConnector1">
              <a:avLst/>
            </a:prstGeom>
            <a:ln>
              <a:headEnd type="none" w="med" len="med"/>
              <a:tailEnd type="arrow"/>
            </a:ln>
            <a:ex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4" name="Прямая со стрелкой 93"/>
            <p:cNvCxnSpPr/>
            <p:nvPr/>
          </p:nvCxnSpPr>
          <p:spPr bwMode="auto">
            <a:xfrm flipV="1">
              <a:off x="5231717" y="3303344"/>
              <a:ext cx="698948" cy="342164"/>
            </a:xfrm>
            <a:prstGeom prst="straightConnector1">
              <a:avLst/>
            </a:prstGeom>
            <a:ln>
              <a:headEnd type="none" w="med" len="med"/>
              <a:tailEnd type="arrow"/>
            </a:ln>
            <a:ex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33840" name="Rectangle 6"/>
            <p:cNvSpPr>
              <a:spLocks noChangeArrowheads="1"/>
            </p:cNvSpPr>
            <p:nvPr/>
          </p:nvSpPr>
          <p:spPr bwMode="auto">
            <a:xfrm>
              <a:off x="6703345" y="3326723"/>
              <a:ext cx="2001401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600" b="1">
                  <a:latin typeface="Arial" pitchFamily="34" charset="0"/>
                </a:rPr>
                <a:t>В атомах есть</a:t>
              </a:r>
            </a:p>
            <a:p>
              <a:pPr algn="ctr"/>
              <a:r>
                <a:rPr lang="ru-RU" sz="1600" b="1">
                  <a:latin typeface="Arial" pitchFamily="34" charset="0"/>
                </a:rPr>
                <a:t>отрицательные</a:t>
              </a:r>
            </a:p>
            <a:p>
              <a:pPr algn="ctr"/>
              <a:r>
                <a:rPr lang="ru-RU" sz="1600" b="1">
                  <a:latin typeface="Arial" pitchFamily="34" charset="0"/>
                </a:rPr>
                <a:t>частицы</a:t>
              </a:r>
              <a:endParaRPr lang="en-US" sz="1600" b="1">
                <a:latin typeface="Arial" pitchFamily="34" charset="0"/>
              </a:endParaRPr>
            </a:p>
          </p:txBody>
        </p:sp>
      </p:grpSp>
      <p:grpSp>
        <p:nvGrpSpPr>
          <p:cNvPr id="4" name="Группа 18"/>
          <p:cNvGrpSpPr>
            <a:grpSpLocks/>
          </p:cNvGrpSpPr>
          <p:nvPr/>
        </p:nvGrpSpPr>
        <p:grpSpPr bwMode="auto">
          <a:xfrm>
            <a:off x="274638" y="4891088"/>
            <a:ext cx="8661400" cy="1158875"/>
            <a:chOff x="274296" y="4891429"/>
            <a:chExt cx="8661532" cy="1158118"/>
          </a:xfrm>
        </p:grpSpPr>
        <p:sp>
          <p:nvSpPr>
            <p:cNvPr id="33819" name="Двойные фигурные скобки 4"/>
            <p:cNvSpPr>
              <a:spLocks noChangeArrowheads="1"/>
            </p:cNvSpPr>
            <p:nvPr/>
          </p:nvSpPr>
          <p:spPr bwMode="auto">
            <a:xfrm>
              <a:off x="6429062" y="4891429"/>
              <a:ext cx="2506766" cy="1158118"/>
            </a:xfrm>
            <a:prstGeom prst="bracePair">
              <a:avLst>
                <a:gd name="adj" fmla="val 8333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ru-RU">
                <a:solidFill>
                  <a:srgbClr val="FFC000"/>
                </a:solidFill>
              </a:endParaRPr>
            </a:p>
          </p:txBody>
        </p:sp>
        <p:cxnSp>
          <p:nvCxnSpPr>
            <p:cNvPr id="80" name="Прямая со стрелкой 79"/>
            <p:cNvCxnSpPr>
              <a:stCxn id="46" idx="22"/>
            </p:cNvCxnSpPr>
            <p:nvPr/>
          </p:nvCxnSpPr>
          <p:spPr bwMode="auto">
            <a:xfrm>
              <a:off x="4272898" y="5362104"/>
              <a:ext cx="894674" cy="5147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7" name="Rectangle 3"/>
            <p:cNvSpPr>
              <a:spLocks noChangeArrowheads="1"/>
            </p:cNvSpPr>
            <p:nvPr/>
          </p:nvSpPr>
          <p:spPr bwMode="gray">
            <a:xfrm>
              <a:off x="569575" y="5038970"/>
              <a:ext cx="3635430" cy="772608"/>
            </a:xfrm>
            <a:prstGeom prst="rect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  <a:alpha val="0"/>
                  </a:schemeClr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4" name="Rectangle 8"/>
            <p:cNvSpPr>
              <a:spLocks noRot="1" noChangeAspect="1" noMove="1" noResize="1" noEditPoints="1" noAdjustHandles="1" noChangeArrowheads="1" noChangeShapeType="1" noTextEdit="1"/>
            </p:cNvSpPr>
            <p:nvPr/>
          </p:nvSpPr>
          <p:spPr bwMode="auto">
            <a:xfrm>
              <a:off x="274296" y="4942781"/>
              <a:ext cx="3284281" cy="929550"/>
            </a:xfrm>
            <a:prstGeom prst="rect">
              <a:avLst/>
            </a:prstGeom>
            <a:blipFill rotWithShape="1">
              <a:blip r:embed="rId3" cstate="print"/>
              <a:stretch>
                <a:fillRect l="-1670" t="-3289" r="-2041" b="-10526"/>
              </a:stretch>
            </a:blipFill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 eaLnBrk="0" hangingPunct="0">
                <a:defRPr/>
              </a:pPr>
              <a:r>
                <a:rPr lang="ru-RU">
                  <a:noFill/>
                  <a:cs typeface="+mn-cs"/>
                </a:rPr>
                <a:t> </a:t>
              </a:r>
            </a:p>
          </p:txBody>
        </p:sp>
        <p:grpSp>
          <p:nvGrpSpPr>
            <p:cNvPr id="33823" name="Group 41"/>
            <p:cNvGrpSpPr>
              <a:grpSpLocks/>
            </p:cNvGrpSpPr>
            <p:nvPr/>
          </p:nvGrpSpPr>
          <p:grpSpPr bwMode="auto">
            <a:xfrm>
              <a:off x="3658255" y="5038546"/>
              <a:ext cx="769937" cy="765175"/>
              <a:chOff x="1596" y="1152"/>
              <a:chExt cx="518" cy="516"/>
            </a:xfrm>
          </p:grpSpPr>
          <p:sp>
            <p:nvSpPr>
              <p:cNvPr id="33829" name="Oval 42"/>
              <p:cNvSpPr>
                <a:spLocks noChangeArrowheads="1"/>
              </p:cNvSpPr>
              <p:nvPr/>
            </p:nvSpPr>
            <p:spPr bwMode="gray">
              <a:xfrm>
                <a:off x="1596" y="1154"/>
                <a:ext cx="518" cy="514"/>
              </a:xfrm>
              <a:prstGeom prst="ellipse">
                <a:avLst/>
              </a:prstGeom>
              <a:solidFill>
                <a:schemeClr val="hlink"/>
              </a:solidFill>
              <a:ln w="28575" algn="ctr">
                <a:solidFill>
                  <a:srgbClr val="F8F8F8">
                    <a:alpha val="70195"/>
                  </a:srgb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ru-RU"/>
              </a:p>
            </p:txBody>
          </p:sp>
          <p:pic>
            <p:nvPicPr>
              <p:cNvPr id="33830" name="Picture 43" descr="cir_lighteffect0"/>
              <p:cNvPicPr>
                <a:picLocks noChangeAspect="1" noChangeArrowheads="1"/>
              </p:cNvPicPr>
              <p:nvPr/>
            </p:nvPicPr>
            <p:blipFill>
              <a:blip r:embed="rId4" cstate="print">
                <a:lum bright="18000" contrast="-12000"/>
              </a:blip>
              <a:srcRect/>
              <a:stretch>
                <a:fillRect/>
              </a:stretch>
            </p:blipFill>
            <p:spPr bwMode="gray">
              <a:xfrm>
                <a:off x="1609" y="1152"/>
                <a:ext cx="484" cy="3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33824" name="Group 56"/>
            <p:cNvGrpSpPr>
              <a:grpSpLocks/>
            </p:cNvGrpSpPr>
            <p:nvPr/>
          </p:nvGrpSpPr>
          <p:grpSpPr bwMode="auto">
            <a:xfrm>
              <a:off x="3780305" y="5169478"/>
              <a:ext cx="498475" cy="498475"/>
              <a:chOff x="2430" y="1665"/>
              <a:chExt cx="339" cy="339"/>
            </a:xfrm>
          </p:grpSpPr>
          <p:sp>
            <p:nvSpPr>
              <p:cNvPr id="46" name="Freeform 57"/>
              <p:cNvSpPr>
                <a:spLocks noEditPoints="1"/>
              </p:cNvSpPr>
              <p:nvPr/>
            </p:nvSpPr>
            <p:spPr bwMode="gray">
              <a:xfrm>
                <a:off x="2428" y="1665"/>
                <a:ext cx="339" cy="339"/>
              </a:xfrm>
              <a:custGeom>
                <a:avLst/>
                <a:gdLst>
                  <a:gd name="T0" fmla="*/ 170 w 339"/>
                  <a:gd name="T1" fmla="*/ 0 h 339"/>
                  <a:gd name="T2" fmla="*/ 131 w 339"/>
                  <a:gd name="T3" fmla="*/ 5 h 339"/>
                  <a:gd name="T4" fmla="*/ 95 w 339"/>
                  <a:gd name="T5" fmla="*/ 17 h 339"/>
                  <a:gd name="T6" fmla="*/ 63 w 339"/>
                  <a:gd name="T7" fmla="*/ 38 h 339"/>
                  <a:gd name="T8" fmla="*/ 38 w 339"/>
                  <a:gd name="T9" fmla="*/ 63 h 339"/>
                  <a:gd name="T10" fmla="*/ 18 w 339"/>
                  <a:gd name="T11" fmla="*/ 95 h 339"/>
                  <a:gd name="T12" fmla="*/ 5 w 339"/>
                  <a:gd name="T13" fmla="*/ 131 h 339"/>
                  <a:gd name="T14" fmla="*/ 0 w 339"/>
                  <a:gd name="T15" fmla="*/ 170 h 339"/>
                  <a:gd name="T16" fmla="*/ 5 w 339"/>
                  <a:gd name="T17" fmla="*/ 209 h 339"/>
                  <a:gd name="T18" fmla="*/ 18 w 339"/>
                  <a:gd name="T19" fmla="*/ 245 h 339"/>
                  <a:gd name="T20" fmla="*/ 38 w 339"/>
                  <a:gd name="T21" fmla="*/ 276 h 339"/>
                  <a:gd name="T22" fmla="*/ 63 w 339"/>
                  <a:gd name="T23" fmla="*/ 302 h 339"/>
                  <a:gd name="T24" fmla="*/ 95 w 339"/>
                  <a:gd name="T25" fmla="*/ 323 h 339"/>
                  <a:gd name="T26" fmla="*/ 131 w 339"/>
                  <a:gd name="T27" fmla="*/ 335 h 339"/>
                  <a:gd name="T28" fmla="*/ 170 w 339"/>
                  <a:gd name="T29" fmla="*/ 339 h 339"/>
                  <a:gd name="T30" fmla="*/ 209 w 339"/>
                  <a:gd name="T31" fmla="*/ 335 h 339"/>
                  <a:gd name="T32" fmla="*/ 245 w 339"/>
                  <a:gd name="T33" fmla="*/ 323 h 339"/>
                  <a:gd name="T34" fmla="*/ 276 w 339"/>
                  <a:gd name="T35" fmla="*/ 302 h 339"/>
                  <a:gd name="T36" fmla="*/ 303 w 339"/>
                  <a:gd name="T37" fmla="*/ 276 h 339"/>
                  <a:gd name="T38" fmla="*/ 323 w 339"/>
                  <a:gd name="T39" fmla="*/ 245 h 339"/>
                  <a:gd name="T40" fmla="*/ 335 w 339"/>
                  <a:gd name="T41" fmla="*/ 209 h 339"/>
                  <a:gd name="T42" fmla="*/ 339 w 339"/>
                  <a:gd name="T43" fmla="*/ 170 h 339"/>
                  <a:gd name="T44" fmla="*/ 335 w 339"/>
                  <a:gd name="T45" fmla="*/ 131 h 339"/>
                  <a:gd name="T46" fmla="*/ 323 w 339"/>
                  <a:gd name="T47" fmla="*/ 95 h 339"/>
                  <a:gd name="T48" fmla="*/ 303 w 339"/>
                  <a:gd name="T49" fmla="*/ 63 h 339"/>
                  <a:gd name="T50" fmla="*/ 276 w 339"/>
                  <a:gd name="T51" fmla="*/ 38 h 339"/>
                  <a:gd name="T52" fmla="*/ 245 w 339"/>
                  <a:gd name="T53" fmla="*/ 17 h 339"/>
                  <a:gd name="T54" fmla="*/ 209 w 339"/>
                  <a:gd name="T55" fmla="*/ 5 h 339"/>
                  <a:gd name="T56" fmla="*/ 170 w 339"/>
                  <a:gd name="T57" fmla="*/ 0 h 339"/>
                  <a:gd name="T58" fmla="*/ 170 w 339"/>
                  <a:gd name="T59" fmla="*/ 294 h 339"/>
                  <a:gd name="T60" fmla="*/ 137 w 339"/>
                  <a:gd name="T61" fmla="*/ 291 h 339"/>
                  <a:gd name="T62" fmla="*/ 107 w 339"/>
                  <a:gd name="T63" fmla="*/ 278 h 339"/>
                  <a:gd name="T64" fmla="*/ 81 w 339"/>
                  <a:gd name="T65" fmla="*/ 258 h 339"/>
                  <a:gd name="T66" fmla="*/ 62 w 339"/>
                  <a:gd name="T67" fmla="*/ 233 h 339"/>
                  <a:gd name="T68" fmla="*/ 50 w 339"/>
                  <a:gd name="T69" fmla="*/ 203 h 339"/>
                  <a:gd name="T70" fmla="*/ 45 w 339"/>
                  <a:gd name="T71" fmla="*/ 170 h 339"/>
                  <a:gd name="T72" fmla="*/ 50 w 339"/>
                  <a:gd name="T73" fmla="*/ 137 h 339"/>
                  <a:gd name="T74" fmla="*/ 62 w 339"/>
                  <a:gd name="T75" fmla="*/ 107 h 339"/>
                  <a:gd name="T76" fmla="*/ 81 w 339"/>
                  <a:gd name="T77" fmla="*/ 81 h 339"/>
                  <a:gd name="T78" fmla="*/ 107 w 339"/>
                  <a:gd name="T79" fmla="*/ 62 h 339"/>
                  <a:gd name="T80" fmla="*/ 137 w 339"/>
                  <a:gd name="T81" fmla="*/ 48 h 339"/>
                  <a:gd name="T82" fmla="*/ 170 w 339"/>
                  <a:gd name="T83" fmla="*/ 44 h 339"/>
                  <a:gd name="T84" fmla="*/ 203 w 339"/>
                  <a:gd name="T85" fmla="*/ 48 h 339"/>
                  <a:gd name="T86" fmla="*/ 233 w 339"/>
                  <a:gd name="T87" fmla="*/ 62 h 339"/>
                  <a:gd name="T88" fmla="*/ 258 w 339"/>
                  <a:gd name="T89" fmla="*/ 81 h 339"/>
                  <a:gd name="T90" fmla="*/ 278 w 339"/>
                  <a:gd name="T91" fmla="*/ 107 h 339"/>
                  <a:gd name="T92" fmla="*/ 291 w 339"/>
                  <a:gd name="T93" fmla="*/ 137 h 339"/>
                  <a:gd name="T94" fmla="*/ 296 w 339"/>
                  <a:gd name="T95" fmla="*/ 170 h 339"/>
                  <a:gd name="T96" fmla="*/ 291 w 339"/>
                  <a:gd name="T97" fmla="*/ 203 h 339"/>
                  <a:gd name="T98" fmla="*/ 278 w 339"/>
                  <a:gd name="T99" fmla="*/ 233 h 339"/>
                  <a:gd name="T100" fmla="*/ 258 w 339"/>
                  <a:gd name="T101" fmla="*/ 258 h 339"/>
                  <a:gd name="T102" fmla="*/ 233 w 339"/>
                  <a:gd name="T103" fmla="*/ 278 h 339"/>
                  <a:gd name="T104" fmla="*/ 203 w 339"/>
                  <a:gd name="T105" fmla="*/ 291 h 339"/>
                  <a:gd name="T106" fmla="*/ 170 w 339"/>
                  <a:gd name="T107" fmla="*/ 294 h 3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39" h="339">
                    <a:moveTo>
                      <a:pt x="170" y="0"/>
                    </a:moveTo>
                    <a:lnTo>
                      <a:pt x="131" y="5"/>
                    </a:lnTo>
                    <a:lnTo>
                      <a:pt x="95" y="17"/>
                    </a:lnTo>
                    <a:lnTo>
                      <a:pt x="63" y="38"/>
                    </a:lnTo>
                    <a:lnTo>
                      <a:pt x="38" y="63"/>
                    </a:lnTo>
                    <a:lnTo>
                      <a:pt x="18" y="95"/>
                    </a:lnTo>
                    <a:lnTo>
                      <a:pt x="5" y="131"/>
                    </a:lnTo>
                    <a:lnTo>
                      <a:pt x="0" y="170"/>
                    </a:lnTo>
                    <a:lnTo>
                      <a:pt x="5" y="209"/>
                    </a:lnTo>
                    <a:lnTo>
                      <a:pt x="18" y="245"/>
                    </a:lnTo>
                    <a:lnTo>
                      <a:pt x="38" y="276"/>
                    </a:lnTo>
                    <a:lnTo>
                      <a:pt x="63" y="302"/>
                    </a:lnTo>
                    <a:lnTo>
                      <a:pt x="95" y="323"/>
                    </a:lnTo>
                    <a:lnTo>
                      <a:pt x="131" y="335"/>
                    </a:lnTo>
                    <a:lnTo>
                      <a:pt x="170" y="339"/>
                    </a:lnTo>
                    <a:lnTo>
                      <a:pt x="209" y="335"/>
                    </a:lnTo>
                    <a:lnTo>
                      <a:pt x="245" y="323"/>
                    </a:lnTo>
                    <a:lnTo>
                      <a:pt x="276" y="302"/>
                    </a:lnTo>
                    <a:lnTo>
                      <a:pt x="303" y="276"/>
                    </a:lnTo>
                    <a:lnTo>
                      <a:pt x="323" y="245"/>
                    </a:lnTo>
                    <a:lnTo>
                      <a:pt x="335" y="209"/>
                    </a:lnTo>
                    <a:lnTo>
                      <a:pt x="339" y="170"/>
                    </a:lnTo>
                    <a:lnTo>
                      <a:pt x="335" y="131"/>
                    </a:lnTo>
                    <a:lnTo>
                      <a:pt x="323" y="95"/>
                    </a:lnTo>
                    <a:lnTo>
                      <a:pt x="303" y="63"/>
                    </a:lnTo>
                    <a:lnTo>
                      <a:pt x="276" y="38"/>
                    </a:lnTo>
                    <a:lnTo>
                      <a:pt x="245" y="17"/>
                    </a:lnTo>
                    <a:lnTo>
                      <a:pt x="209" y="5"/>
                    </a:lnTo>
                    <a:lnTo>
                      <a:pt x="170" y="0"/>
                    </a:lnTo>
                    <a:close/>
                    <a:moveTo>
                      <a:pt x="170" y="294"/>
                    </a:moveTo>
                    <a:lnTo>
                      <a:pt x="137" y="291"/>
                    </a:lnTo>
                    <a:lnTo>
                      <a:pt x="107" y="278"/>
                    </a:lnTo>
                    <a:lnTo>
                      <a:pt x="81" y="258"/>
                    </a:lnTo>
                    <a:lnTo>
                      <a:pt x="62" y="233"/>
                    </a:lnTo>
                    <a:lnTo>
                      <a:pt x="50" y="203"/>
                    </a:lnTo>
                    <a:lnTo>
                      <a:pt x="45" y="170"/>
                    </a:lnTo>
                    <a:lnTo>
                      <a:pt x="50" y="137"/>
                    </a:lnTo>
                    <a:lnTo>
                      <a:pt x="62" y="107"/>
                    </a:lnTo>
                    <a:lnTo>
                      <a:pt x="81" y="81"/>
                    </a:lnTo>
                    <a:lnTo>
                      <a:pt x="107" y="62"/>
                    </a:lnTo>
                    <a:lnTo>
                      <a:pt x="137" y="48"/>
                    </a:lnTo>
                    <a:lnTo>
                      <a:pt x="170" y="44"/>
                    </a:lnTo>
                    <a:lnTo>
                      <a:pt x="203" y="48"/>
                    </a:lnTo>
                    <a:lnTo>
                      <a:pt x="233" y="62"/>
                    </a:lnTo>
                    <a:lnTo>
                      <a:pt x="258" y="81"/>
                    </a:lnTo>
                    <a:lnTo>
                      <a:pt x="278" y="107"/>
                    </a:lnTo>
                    <a:lnTo>
                      <a:pt x="291" y="137"/>
                    </a:lnTo>
                    <a:lnTo>
                      <a:pt x="296" y="170"/>
                    </a:lnTo>
                    <a:lnTo>
                      <a:pt x="291" y="203"/>
                    </a:lnTo>
                    <a:lnTo>
                      <a:pt x="278" y="233"/>
                    </a:lnTo>
                    <a:lnTo>
                      <a:pt x="258" y="258"/>
                    </a:lnTo>
                    <a:lnTo>
                      <a:pt x="233" y="278"/>
                    </a:lnTo>
                    <a:lnTo>
                      <a:pt x="203" y="291"/>
                    </a:lnTo>
                    <a:lnTo>
                      <a:pt x="170" y="29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>
                <a:outerShdw dist="35921" dir="2700000" algn="ctr" rotWithShape="0">
                  <a:srgbClr val="000000">
                    <a:alpha val="50000"/>
                  </a:srgbClr>
                </a:outerShdw>
              </a:effectLst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47" name="Freeform 58"/>
              <p:cNvSpPr>
                <a:spLocks noEditPoints="1"/>
              </p:cNvSpPr>
              <p:nvPr/>
            </p:nvSpPr>
            <p:spPr bwMode="gray">
              <a:xfrm>
                <a:off x="2516" y="1790"/>
                <a:ext cx="166" cy="155"/>
              </a:xfrm>
              <a:custGeom>
                <a:avLst/>
                <a:gdLst>
                  <a:gd name="T0" fmla="*/ 12 w 168"/>
                  <a:gd name="T1" fmla="*/ 76 h 157"/>
                  <a:gd name="T2" fmla="*/ 30 w 168"/>
                  <a:gd name="T3" fmla="*/ 114 h 157"/>
                  <a:gd name="T4" fmla="*/ 63 w 168"/>
                  <a:gd name="T5" fmla="*/ 132 h 157"/>
                  <a:gd name="T6" fmla="*/ 106 w 168"/>
                  <a:gd name="T7" fmla="*/ 132 h 157"/>
                  <a:gd name="T8" fmla="*/ 139 w 168"/>
                  <a:gd name="T9" fmla="*/ 114 h 157"/>
                  <a:gd name="T10" fmla="*/ 157 w 168"/>
                  <a:gd name="T11" fmla="*/ 76 h 157"/>
                  <a:gd name="T12" fmla="*/ 163 w 168"/>
                  <a:gd name="T13" fmla="*/ 100 h 157"/>
                  <a:gd name="T14" fmla="*/ 142 w 168"/>
                  <a:gd name="T15" fmla="*/ 136 h 157"/>
                  <a:gd name="T16" fmla="*/ 106 w 168"/>
                  <a:gd name="T17" fmla="*/ 156 h 157"/>
                  <a:gd name="T18" fmla="*/ 61 w 168"/>
                  <a:gd name="T19" fmla="*/ 156 h 157"/>
                  <a:gd name="T20" fmla="*/ 27 w 168"/>
                  <a:gd name="T21" fmla="*/ 136 h 157"/>
                  <a:gd name="T22" fmla="*/ 4 w 168"/>
                  <a:gd name="T23" fmla="*/ 100 h 157"/>
                  <a:gd name="T24" fmla="*/ 39 w 168"/>
                  <a:gd name="T25" fmla="*/ 45 h 157"/>
                  <a:gd name="T26" fmla="*/ 27 w 168"/>
                  <a:gd name="T27" fmla="*/ 42 h 157"/>
                  <a:gd name="T28" fmla="*/ 19 w 168"/>
                  <a:gd name="T29" fmla="*/ 34 h 157"/>
                  <a:gd name="T30" fmla="*/ 16 w 168"/>
                  <a:gd name="T31" fmla="*/ 22 h 157"/>
                  <a:gd name="T32" fmla="*/ 19 w 168"/>
                  <a:gd name="T33" fmla="*/ 12 h 157"/>
                  <a:gd name="T34" fmla="*/ 27 w 168"/>
                  <a:gd name="T35" fmla="*/ 3 h 157"/>
                  <a:gd name="T36" fmla="*/ 39 w 168"/>
                  <a:gd name="T37" fmla="*/ 0 h 157"/>
                  <a:gd name="T38" fmla="*/ 49 w 168"/>
                  <a:gd name="T39" fmla="*/ 3 h 157"/>
                  <a:gd name="T40" fmla="*/ 58 w 168"/>
                  <a:gd name="T41" fmla="*/ 12 h 157"/>
                  <a:gd name="T42" fmla="*/ 61 w 168"/>
                  <a:gd name="T43" fmla="*/ 22 h 157"/>
                  <a:gd name="T44" fmla="*/ 58 w 168"/>
                  <a:gd name="T45" fmla="*/ 34 h 157"/>
                  <a:gd name="T46" fmla="*/ 49 w 168"/>
                  <a:gd name="T47" fmla="*/ 42 h 157"/>
                  <a:gd name="T48" fmla="*/ 39 w 168"/>
                  <a:gd name="T49" fmla="*/ 45 h 157"/>
                  <a:gd name="T50" fmla="*/ 124 w 168"/>
                  <a:gd name="T51" fmla="*/ 45 h 157"/>
                  <a:gd name="T52" fmla="*/ 114 w 168"/>
                  <a:gd name="T53" fmla="*/ 39 h 157"/>
                  <a:gd name="T54" fmla="*/ 108 w 168"/>
                  <a:gd name="T55" fmla="*/ 28 h 157"/>
                  <a:gd name="T56" fmla="*/ 108 w 168"/>
                  <a:gd name="T57" fmla="*/ 16 h 157"/>
                  <a:gd name="T58" fmla="*/ 114 w 168"/>
                  <a:gd name="T59" fmla="*/ 6 h 157"/>
                  <a:gd name="T60" fmla="*/ 124 w 168"/>
                  <a:gd name="T61" fmla="*/ 1 h 157"/>
                  <a:gd name="T62" fmla="*/ 136 w 168"/>
                  <a:gd name="T63" fmla="*/ 1 h 157"/>
                  <a:gd name="T64" fmla="*/ 145 w 168"/>
                  <a:gd name="T65" fmla="*/ 6 h 157"/>
                  <a:gd name="T66" fmla="*/ 151 w 168"/>
                  <a:gd name="T67" fmla="*/ 16 h 157"/>
                  <a:gd name="T68" fmla="*/ 151 w 168"/>
                  <a:gd name="T69" fmla="*/ 28 h 157"/>
                  <a:gd name="T70" fmla="*/ 145 w 168"/>
                  <a:gd name="T71" fmla="*/ 39 h 157"/>
                  <a:gd name="T72" fmla="*/ 136 w 168"/>
                  <a:gd name="T73" fmla="*/ 45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68" h="157">
                    <a:moveTo>
                      <a:pt x="0" y="76"/>
                    </a:moveTo>
                    <a:lnTo>
                      <a:pt x="12" y="76"/>
                    </a:lnTo>
                    <a:lnTo>
                      <a:pt x="18" y="97"/>
                    </a:lnTo>
                    <a:lnTo>
                      <a:pt x="30" y="114"/>
                    </a:lnTo>
                    <a:lnTo>
                      <a:pt x="43" y="126"/>
                    </a:lnTo>
                    <a:lnTo>
                      <a:pt x="63" y="132"/>
                    </a:lnTo>
                    <a:lnTo>
                      <a:pt x="84" y="135"/>
                    </a:lnTo>
                    <a:lnTo>
                      <a:pt x="106" y="132"/>
                    </a:lnTo>
                    <a:lnTo>
                      <a:pt x="124" y="126"/>
                    </a:lnTo>
                    <a:lnTo>
                      <a:pt x="139" y="114"/>
                    </a:lnTo>
                    <a:lnTo>
                      <a:pt x="150" y="97"/>
                    </a:lnTo>
                    <a:lnTo>
                      <a:pt x="157" y="76"/>
                    </a:lnTo>
                    <a:lnTo>
                      <a:pt x="168" y="76"/>
                    </a:lnTo>
                    <a:lnTo>
                      <a:pt x="163" y="100"/>
                    </a:lnTo>
                    <a:lnTo>
                      <a:pt x="154" y="120"/>
                    </a:lnTo>
                    <a:lnTo>
                      <a:pt x="142" y="136"/>
                    </a:lnTo>
                    <a:lnTo>
                      <a:pt x="126" y="148"/>
                    </a:lnTo>
                    <a:lnTo>
                      <a:pt x="106" y="156"/>
                    </a:lnTo>
                    <a:lnTo>
                      <a:pt x="84" y="157"/>
                    </a:lnTo>
                    <a:lnTo>
                      <a:pt x="61" y="156"/>
                    </a:lnTo>
                    <a:lnTo>
                      <a:pt x="43" y="148"/>
                    </a:lnTo>
                    <a:lnTo>
                      <a:pt x="27" y="136"/>
                    </a:lnTo>
                    <a:lnTo>
                      <a:pt x="13" y="120"/>
                    </a:lnTo>
                    <a:lnTo>
                      <a:pt x="4" y="100"/>
                    </a:lnTo>
                    <a:lnTo>
                      <a:pt x="0" y="76"/>
                    </a:lnTo>
                    <a:close/>
                    <a:moveTo>
                      <a:pt x="39" y="45"/>
                    </a:moveTo>
                    <a:lnTo>
                      <a:pt x="33" y="45"/>
                    </a:lnTo>
                    <a:lnTo>
                      <a:pt x="27" y="42"/>
                    </a:lnTo>
                    <a:lnTo>
                      <a:pt x="22" y="39"/>
                    </a:lnTo>
                    <a:lnTo>
                      <a:pt x="19" y="34"/>
                    </a:lnTo>
                    <a:lnTo>
                      <a:pt x="16" y="28"/>
                    </a:lnTo>
                    <a:lnTo>
                      <a:pt x="16" y="22"/>
                    </a:lnTo>
                    <a:lnTo>
                      <a:pt x="16" y="16"/>
                    </a:lnTo>
                    <a:lnTo>
                      <a:pt x="19" y="12"/>
                    </a:lnTo>
                    <a:lnTo>
                      <a:pt x="22" y="6"/>
                    </a:lnTo>
                    <a:lnTo>
                      <a:pt x="27" y="3"/>
                    </a:lnTo>
                    <a:lnTo>
                      <a:pt x="33" y="1"/>
                    </a:lnTo>
                    <a:lnTo>
                      <a:pt x="39" y="0"/>
                    </a:lnTo>
                    <a:lnTo>
                      <a:pt x="45" y="1"/>
                    </a:lnTo>
                    <a:lnTo>
                      <a:pt x="49" y="3"/>
                    </a:lnTo>
                    <a:lnTo>
                      <a:pt x="55" y="6"/>
                    </a:lnTo>
                    <a:lnTo>
                      <a:pt x="58" y="12"/>
                    </a:lnTo>
                    <a:lnTo>
                      <a:pt x="61" y="16"/>
                    </a:lnTo>
                    <a:lnTo>
                      <a:pt x="61" y="22"/>
                    </a:lnTo>
                    <a:lnTo>
                      <a:pt x="61" y="28"/>
                    </a:lnTo>
                    <a:lnTo>
                      <a:pt x="58" y="34"/>
                    </a:lnTo>
                    <a:lnTo>
                      <a:pt x="55" y="39"/>
                    </a:lnTo>
                    <a:lnTo>
                      <a:pt x="49" y="42"/>
                    </a:lnTo>
                    <a:lnTo>
                      <a:pt x="45" y="45"/>
                    </a:lnTo>
                    <a:lnTo>
                      <a:pt x="39" y="45"/>
                    </a:lnTo>
                    <a:close/>
                    <a:moveTo>
                      <a:pt x="130" y="45"/>
                    </a:moveTo>
                    <a:lnTo>
                      <a:pt x="124" y="45"/>
                    </a:lnTo>
                    <a:lnTo>
                      <a:pt x="118" y="42"/>
                    </a:lnTo>
                    <a:lnTo>
                      <a:pt x="114" y="39"/>
                    </a:lnTo>
                    <a:lnTo>
                      <a:pt x="109" y="34"/>
                    </a:lnTo>
                    <a:lnTo>
                      <a:pt x="108" y="28"/>
                    </a:lnTo>
                    <a:lnTo>
                      <a:pt x="106" y="22"/>
                    </a:lnTo>
                    <a:lnTo>
                      <a:pt x="108" y="16"/>
                    </a:lnTo>
                    <a:lnTo>
                      <a:pt x="109" y="12"/>
                    </a:lnTo>
                    <a:lnTo>
                      <a:pt x="114" y="6"/>
                    </a:lnTo>
                    <a:lnTo>
                      <a:pt x="118" y="3"/>
                    </a:lnTo>
                    <a:lnTo>
                      <a:pt x="124" y="1"/>
                    </a:lnTo>
                    <a:lnTo>
                      <a:pt x="130" y="0"/>
                    </a:lnTo>
                    <a:lnTo>
                      <a:pt x="136" y="1"/>
                    </a:lnTo>
                    <a:lnTo>
                      <a:pt x="141" y="3"/>
                    </a:lnTo>
                    <a:lnTo>
                      <a:pt x="145" y="6"/>
                    </a:lnTo>
                    <a:lnTo>
                      <a:pt x="150" y="12"/>
                    </a:lnTo>
                    <a:lnTo>
                      <a:pt x="151" y="16"/>
                    </a:lnTo>
                    <a:lnTo>
                      <a:pt x="153" y="22"/>
                    </a:lnTo>
                    <a:lnTo>
                      <a:pt x="151" y="28"/>
                    </a:lnTo>
                    <a:lnTo>
                      <a:pt x="150" y="34"/>
                    </a:lnTo>
                    <a:lnTo>
                      <a:pt x="145" y="39"/>
                    </a:lnTo>
                    <a:lnTo>
                      <a:pt x="141" y="42"/>
                    </a:lnTo>
                    <a:lnTo>
                      <a:pt x="136" y="45"/>
                    </a:lnTo>
                    <a:lnTo>
                      <a:pt x="130" y="4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35921" dir="2700000" algn="ctr" rotWithShape="0">
                  <a:srgbClr val="000000">
                    <a:alpha val="50000"/>
                  </a:srgbClr>
                </a:outerShdw>
              </a:effectLst>
            </p:spPr>
            <p:txBody>
              <a:bodyPr/>
              <a:lstStyle/>
              <a:p>
                <a:pPr eaLnBrk="0" hangingPunct="0">
                  <a:defRPr/>
                </a:pPr>
                <a:endParaRPr lang="ru-RU">
                  <a:cs typeface="+mn-cs"/>
                </a:endParaRPr>
              </a:p>
            </p:txBody>
          </p:sp>
        </p:grpSp>
        <p:cxnSp>
          <p:nvCxnSpPr>
            <p:cNvPr id="76" name="Прямая со стрелкой 75"/>
            <p:cNvCxnSpPr/>
            <p:nvPr/>
          </p:nvCxnSpPr>
          <p:spPr bwMode="auto">
            <a:xfrm flipH="1" flipV="1">
              <a:off x="4588502" y="4932927"/>
              <a:ext cx="583969" cy="376907"/>
            </a:xfrm>
            <a:prstGeom prst="straightConnector1">
              <a:avLst/>
            </a:prstGeom>
            <a:ln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33826" name="Rectangle 6"/>
            <p:cNvSpPr>
              <a:spLocks noChangeArrowheads="1"/>
            </p:cNvSpPr>
            <p:nvPr/>
          </p:nvSpPr>
          <p:spPr bwMode="auto">
            <a:xfrm>
              <a:off x="6642889" y="5012439"/>
              <a:ext cx="2120669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600" b="1">
                  <a:latin typeface="Arial" pitchFamily="34" charset="0"/>
                </a:rPr>
                <a:t>В атоме есть положительные</a:t>
              </a:r>
            </a:p>
            <a:p>
              <a:pPr algn="ctr"/>
              <a:r>
                <a:rPr lang="ru-RU" sz="1600" b="1">
                  <a:latin typeface="Arial" pitchFamily="34" charset="0"/>
                </a:rPr>
                <a:t>частицы</a:t>
              </a:r>
              <a:endParaRPr lang="en-US" sz="1600" b="1">
                <a:latin typeface="Arial" pitchFamily="34" charset="0"/>
              </a:endParaRPr>
            </a:p>
          </p:txBody>
        </p:sp>
      </p:grpSp>
      <p:sp>
        <p:nvSpPr>
          <p:cNvPr id="33801" name="TextBox 54"/>
          <p:cNvSpPr txBox="1">
            <a:spLocks noChangeArrowheads="1"/>
          </p:cNvSpPr>
          <p:nvPr/>
        </p:nvSpPr>
        <p:spPr bwMode="auto">
          <a:xfrm>
            <a:off x="8766175" y="6442075"/>
            <a:ext cx="441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>
                <a:latin typeface="Arial" pitchFamily="34" charset="0"/>
              </a:rPr>
              <a:t>24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5776913" y="14288"/>
            <a:ext cx="3302000" cy="307975"/>
          </a:xfrm>
          <a:prstGeom prst="rect">
            <a:avLst/>
          </a:prstGeom>
          <a:ln>
            <a:solidFill>
              <a:schemeClr val="accent4"/>
            </a:solidFill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ru-RU" sz="1400" b="1" dirty="0">
                <a:latin typeface="Arial" pitchFamily="34" charset="0"/>
              </a:rPr>
              <a:t>Модели атомов. Опыт Резерфорда</a:t>
            </a:r>
            <a:endParaRPr lang="ru-RU" sz="1400" dirty="0">
              <a:cs typeface="+mn-cs"/>
            </a:endParaRPr>
          </a:p>
        </p:txBody>
      </p:sp>
      <p:grpSp>
        <p:nvGrpSpPr>
          <p:cNvPr id="7" name="Группа 12"/>
          <p:cNvGrpSpPr>
            <a:grpSpLocks/>
          </p:cNvGrpSpPr>
          <p:nvPr/>
        </p:nvGrpSpPr>
        <p:grpSpPr bwMode="auto">
          <a:xfrm>
            <a:off x="246063" y="1579563"/>
            <a:ext cx="8653462" cy="1152525"/>
            <a:chOff x="246079" y="1580301"/>
            <a:chExt cx="8652796" cy="1152128"/>
          </a:xfrm>
        </p:grpSpPr>
        <p:grpSp>
          <p:nvGrpSpPr>
            <p:cNvPr id="33804" name="Группа 11"/>
            <p:cNvGrpSpPr>
              <a:grpSpLocks/>
            </p:cNvGrpSpPr>
            <p:nvPr/>
          </p:nvGrpSpPr>
          <p:grpSpPr bwMode="auto">
            <a:xfrm>
              <a:off x="265054" y="1580301"/>
              <a:ext cx="8633821" cy="1152128"/>
              <a:chOff x="262251" y="1595483"/>
              <a:chExt cx="8633821" cy="1152128"/>
            </a:xfrm>
          </p:grpSpPr>
          <p:sp>
            <p:nvSpPr>
              <p:cNvPr id="20" name="Rectangle 5"/>
              <p:cNvSpPr>
                <a:spLocks noChangeArrowheads="1"/>
              </p:cNvSpPr>
              <p:nvPr/>
            </p:nvSpPr>
            <p:spPr bwMode="gray">
              <a:xfrm>
                <a:off x="262325" y="1798613"/>
                <a:ext cx="3836691" cy="771259"/>
              </a:xfrm>
              <a:prstGeom prst="rect">
                <a:avLst/>
              </a:pr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  <a:alpha val="0"/>
                    </a:schemeClr>
                  </a:gs>
                  <a:gs pos="100000">
                    <a:schemeClr val="accent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33807" name="Двойные фигурные скобки 6"/>
              <p:cNvSpPr>
                <a:spLocks noChangeArrowheads="1"/>
              </p:cNvSpPr>
              <p:nvPr/>
            </p:nvSpPr>
            <p:spPr bwMode="auto">
              <a:xfrm>
                <a:off x="6425261" y="1595483"/>
                <a:ext cx="2470811" cy="1152128"/>
              </a:xfrm>
              <a:prstGeom prst="bracePair">
                <a:avLst>
                  <a:gd name="adj" fmla="val 8333"/>
                </a:avLst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ru-RU"/>
              </a:p>
            </p:txBody>
          </p:sp>
          <p:cxnSp>
            <p:nvCxnSpPr>
              <p:cNvPr id="7177" name="Прямая со стрелкой 7176"/>
              <p:cNvCxnSpPr/>
              <p:nvPr/>
            </p:nvCxnSpPr>
            <p:spPr bwMode="auto">
              <a:xfrm>
                <a:off x="4339963" y="1968005"/>
                <a:ext cx="1378119" cy="5171"/>
              </a:xfrm>
              <a:prstGeom prst="straightConnector1">
                <a:avLst/>
              </a:prstGeom>
              <a:ln>
                <a:headEnd type="none" w="med" len="med"/>
                <a:tailEnd type="arrow"/>
              </a:ln>
              <a:extLst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71" name="Прямая со стрелкой 70"/>
              <p:cNvCxnSpPr/>
              <p:nvPr/>
            </p:nvCxnSpPr>
            <p:spPr bwMode="auto">
              <a:xfrm>
                <a:off x="4339963" y="2245100"/>
                <a:ext cx="1378119" cy="5171"/>
              </a:xfrm>
              <a:prstGeom prst="straightConnector1">
                <a:avLst/>
              </a:prstGeom>
              <a:ln>
                <a:headEnd type="none" w="med" len="med"/>
                <a:tailEnd type="arrow"/>
              </a:ln>
              <a:extLst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72" name="Прямая со стрелкой 71"/>
              <p:cNvCxnSpPr/>
              <p:nvPr/>
            </p:nvCxnSpPr>
            <p:spPr bwMode="auto">
              <a:xfrm>
                <a:off x="4339963" y="2383645"/>
                <a:ext cx="1378119" cy="5171"/>
              </a:xfrm>
              <a:prstGeom prst="straightConnector1">
                <a:avLst/>
              </a:prstGeom>
              <a:ln>
                <a:headEnd type="none" w="med" len="med"/>
                <a:tailEnd type="arrow"/>
              </a:ln>
              <a:extLst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73" name="Прямая со стрелкой 72"/>
              <p:cNvCxnSpPr/>
              <p:nvPr/>
            </p:nvCxnSpPr>
            <p:spPr bwMode="auto">
              <a:xfrm>
                <a:off x="4339963" y="2106555"/>
                <a:ext cx="1378119" cy="5171"/>
              </a:xfrm>
              <a:prstGeom prst="straightConnector1">
                <a:avLst/>
              </a:prstGeom>
              <a:ln>
                <a:headEnd type="none" w="med" len="med"/>
                <a:tailEnd type="arrow"/>
              </a:ln>
              <a:extLst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grpSp>
            <p:nvGrpSpPr>
              <p:cNvPr id="33812" name="Group 35"/>
              <p:cNvGrpSpPr>
                <a:grpSpLocks/>
              </p:cNvGrpSpPr>
              <p:nvPr/>
            </p:nvGrpSpPr>
            <p:grpSpPr bwMode="auto">
              <a:xfrm>
                <a:off x="3679368" y="1787154"/>
                <a:ext cx="769937" cy="765175"/>
                <a:chOff x="1596" y="1152"/>
                <a:chExt cx="518" cy="516"/>
              </a:xfrm>
            </p:grpSpPr>
            <p:sp>
              <p:nvSpPr>
                <p:cNvPr id="33817" name="Oval 36"/>
                <p:cNvSpPr>
                  <a:spLocks noChangeArrowheads="1"/>
                </p:cNvSpPr>
                <p:nvPr/>
              </p:nvSpPr>
              <p:spPr bwMode="gray">
                <a:xfrm>
                  <a:off x="1596" y="1154"/>
                  <a:ext cx="518" cy="514"/>
                </a:xfrm>
                <a:prstGeom prst="ellipse">
                  <a:avLst/>
                </a:prstGeom>
                <a:solidFill>
                  <a:schemeClr val="accent1"/>
                </a:solidFill>
                <a:ln w="28575" algn="ctr">
                  <a:solidFill>
                    <a:srgbClr val="F8F8F8">
                      <a:alpha val="70195"/>
                    </a:srgb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ru-RU"/>
                </a:p>
              </p:txBody>
            </p:sp>
            <p:pic>
              <p:nvPicPr>
                <p:cNvPr id="33818" name="Picture 37" descr="cir_lighteffect0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lum bright="18000" contrast="-12000"/>
                </a:blip>
                <a:srcRect/>
                <a:stretch>
                  <a:fillRect/>
                </a:stretch>
              </p:blipFill>
              <p:spPr bwMode="gray">
                <a:xfrm>
                  <a:off x="1609" y="1152"/>
                  <a:ext cx="484" cy="38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33813" name="Group 56"/>
              <p:cNvGrpSpPr>
                <a:grpSpLocks/>
              </p:cNvGrpSpPr>
              <p:nvPr/>
            </p:nvGrpSpPr>
            <p:grpSpPr bwMode="auto">
              <a:xfrm>
                <a:off x="3795298" y="1916921"/>
                <a:ext cx="498475" cy="498475"/>
                <a:chOff x="2430" y="1692"/>
                <a:chExt cx="339" cy="339"/>
              </a:xfrm>
            </p:grpSpPr>
            <p:sp>
              <p:nvSpPr>
                <p:cNvPr id="67" name="Freeform 57"/>
                <p:cNvSpPr>
                  <a:spLocks noEditPoints="1"/>
                </p:cNvSpPr>
                <p:nvPr/>
              </p:nvSpPr>
              <p:spPr bwMode="gray">
                <a:xfrm>
                  <a:off x="2430" y="1692"/>
                  <a:ext cx="339" cy="339"/>
                </a:xfrm>
                <a:custGeom>
                  <a:avLst/>
                  <a:gdLst>
                    <a:gd name="T0" fmla="*/ 170 w 339"/>
                    <a:gd name="T1" fmla="*/ 0 h 339"/>
                    <a:gd name="T2" fmla="*/ 131 w 339"/>
                    <a:gd name="T3" fmla="*/ 5 h 339"/>
                    <a:gd name="T4" fmla="*/ 95 w 339"/>
                    <a:gd name="T5" fmla="*/ 17 h 339"/>
                    <a:gd name="T6" fmla="*/ 63 w 339"/>
                    <a:gd name="T7" fmla="*/ 38 h 339"/>
                    <a:gd name="T8" fmla="*/ 38 w 339"/>
                    <a:gd name="T9" fmla="*/ 63 h 339"/>
                    <a:gd name="T10" fmla="*/ 18 w 339"/>
                    <a:gd name="T11" fmla="*/ 95 h 339"/>
                    <a:gd name="T12" fmla="*/ 5 w 339"/>
                    <a:gd name="T13" fmla="*/ 131 h 339"/>
                    <a:gd name="T14" fmla="*/ 0 w 339"/>
                    <a:gd name="T15" fmla="*/ 170 h 339"/>
                    <a:gd name="T16" fmla="*/ 5 w 339"/>
                    <a:gd name="T17" fmla="*/ 209 h 339"/>
                    <a:gd name="T18" fmla="*/ 18 w 339"/>
                    <a:gd name="T19" fmla="*/ 245 h 339"/>
                    <a:gd name="T20" fmla="*/ 38 w 339"/>
                    <a:gd name="T21" fmla="*/ 276 h 339"/>
                    <a:gd name="T22" fmla="*/ 63 w 339"/>
                    <a:gd name="T23" fmla="*/ 302 h 339"/>
                    <a:gd name="T24" fmla="*/ 95 w 339"/>
                    <a:gd name="T25" fmla="*/ 323 h 339"/>
                    <a:gd name="T26" fmla="*/ 131 w 339"/>
                    <a:gd name="T27" fmla="*/ 335 h 339"/>
                    <a:gd name="T28" fmla="*/ 170 w 339"/>
                    <a:gd name="T29" fmla="*/ 339 h 339"/>
                    <a:gd name="T30" fmla="*/ 209 w 339"/>
                    <a:gd name="T31" fmla="*/ 335 h 339"/>
                    <a:gd name="T32" fmla="*/ 245 w 339"/>
                    <a:gd name="T33" fmla="*/ 323 h 339"/>
                    <a:gd name="T34" fmla="*/ 276 w 339"/>
                    <a:gd name="T35" fmla="*/ 302 h 339"/>
                    <a:gd name="T36" fmla="*/ 303 w 339"/>
                    <a:gd name="T37" fmla="*/ 276 h 339"/>
                    <a:gd name="T38" fmla="*/ 323 w 339"/>
                    <a:gd name="T39" fmla="*/ 245 h 339"/>
                    <a:gd name="T40" fmla="*/ 335 w 339"/>
                    <a:gd name="T41" fmla="*/ 209 h 339"/>
                    <a:gd name="T42" fmla="*/ 339 w 339"/>
                    <a:gd name="T43" fmla="*/ 170 h 339"/>
                    <a:gd name="T44" fmla="*/ 335 w 339"/>
                    <a:gd name="T45" fmla="*/ 131 h 339"/>
                    <a:gd name="T46" fmla="*/ 323 w 339"/>
                    <a:gd name="T47" fmla="*/ 95 h 339"/>
                    <a:gd name="T48" fmla="*/ 303 w 339"/>
                    <a:gd name="T49" fmla="*/ 63 h 339"/>
                    <a:gd name="T50" fmla="*/ 276 w 339"/>
                    <a:gd name="T51" fmla="*/ 38 h 339"/>
                    <a:gd name="T52" fmla="*/ 245 w 339"/>
                    <a:gd name="T53" fmla="*/ 17 h 339"/>
                    <a:gd name="T54" fmla="*/ 209 w 339"/>
                    <a:gd name="T55" fmla="*/ 5 h 339"/>
                    <a:gd name="T56" fmla="*/ 170 w 339"/>
                    <a:gd name="T57" fmla="*/ 0 h 339"/>
                    <a:gd name="T58" fmla="*/ 170 w 339"/>
                    <a:gd name="T59" fmla="*/ 294 h 339"/>
                    <a:gd name="T60" fmla="*/ 137 w 339"/>
                    <a:gd name="T61" fmla="*/ 291 h 339"/>
                    <a:gd name="T62" fmla="*/ 107 w 339"/>
                    <a:gd name="T63" fmla="*/ 278 h 339"/>
                    <a:gd name="T64" fmla="*/ 81 w 339"/>
                    <a:gd name="T65" fmla="*/ 258 h 339"/>
                    <a:gd name="T66" fmla="*/ 62 w 339"/>
                    <a:gd name="T67" fmla="*/ 233 h 339"/>
                    <a:gd name="T68" fmla="*/ 50 w 339"/>
                    <a:gd name="T69" fmla="*/ 203 h 339"/>
                    <a:gd name="T70" fmla="*/ 45 w 339"/>
                    <a:gd name="T71" fmla="*/ 170 h 339"/>
                    <a:gd name="T72" fmla="*/ 50 w 339"/>
                    <a:gd name="T73" fmla="*/ 137 h 339"/>
                    <a:gd name="T74" fmla="*/ 62 w 339"/>
                    <a:gd name="T75" fmla="*/ 107 h 339"/>
                    <a:gd name="T76" fmla="*/ 81 w 339"/>
                    <a:gd name="T77" fmla="*/ 81 h 339"/>
                    <a:gd name="T78" fmla="*/ 107 w 339"/>
                    <a:gd name="T79" fmla="*/ 62 h 339"/>
                    <a:gd name="T80" fmla="*/ 137 w 339"/>
                    <a:gd name="T81" fmla="*/ 48 h 339"/>
                    <a:gd name="T82" fmla="*/ 170 w 339"/>
                    <a:gd name="T83" fmla="*/ 44 h 339"/>
                    <a:gd name="T84" fmla="*/ 203 w 339"/>
                    <a:gd name="T85" fmla="*/ 48 h 339"/>
                    <a:gd name="T86" fmla="*/ 233 w 339"/>
                    <a:gd name="T87" fmla="*/ 62 h 339"/>
                    <a:gd name="T88" fmla="*/ 258 w 339"/>
                    <a:gd name="T89" fmla="*/ 81 h 339"/>
                    <a:gd name="T90" fmla="*/ 278 w 339"/>
                    <a:gd name="T91" fmla="*/ 107 h 339"/>
                    <a:gd name="T92" fmla="*/ 291 w 339"/>
                    <a:gd name="T93" fmla="*/ 137 h 339"/>
                    <a:gd name="T94" fmla="*/ 296 w 339"/>
                    <a:gd name="T95" fmla="*/ 170 h 339"/>
                    <a:gd name="T96" fmla="*/ 291 w 339"/>
                    <a:gd name="T97" fmla="*/ 203 h 339"/>
                    <a:gd name="T98" fmla="*/ 278 w 339"/>
                    <a:gd name="T99" fmla="*/ 233 h 339"/>
                    <a:gd name="T100" fmla="*/ 258 w 339"/>
                    <a:gd name="T101" fmla="*/ 258 h 339"/>
                    <a:gd name="T102" fmla="*/ 233 w 339"/>
                    <a:gd name="T103" fmla="*/ 278 h 339"/>
                    <a:gd name="T104" fmla="*/ 203 w 339"/>
                    <a:gd name="T105" fmla="*/ 291 h 339"/>
                    <a:gd name="T106" fmla="*/ 170 w 339"/>
                    <a:gd name="T107" fmla="*/ 294 h 3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339" h="339">
                      <a:moveTo>
                        <a:pt x="170" y="0"/>
                      </a:moveTo>
                      <a:lnTo>
                        <a:pt x="131" y="5"/>
                      </a:lnTo>
                      <a:lnTo>
                        <a:pt x="95" y="17"/>
                      </a:lnTo>
                      <a:lnTo>
                        <a:pt x="63" y="38"/>
                      </a:lnTo>
                      <a:lnTo>
                        <a:pt x="38" y="63"/>
                      </a:lnTo>
                      <a:lnTo>
                        <a:pt x="18" y="95"/>
                      </a:lnTo>
                      <a:lnTo>
                        <a:pt x="5" y="131"/>
                      </a:lnTo>
                      <a:lnTo>
                        <a:pt x="0" y="170"/>
                      </a:lnTo>
                      <a:lnTo>
                        <a:pt x="5" y="209"/>
                      </a:lnTo>
                      <a:lnTo>
                        <a:pt x="18" y="245"/>
                      </a:lnTo>
                      <a:lnTo>
                        <a:pt x="38" y="276"/>
                      </a:lnTo>
                      <a:lnTo>
                        <a:pt x="63" y="302"/>
                      </a:lnTo>
                      <a:lnTo>
                        <a:pt x="95" y="323"/>
                      </a:lnTo>
                      <a:lnTo>
                        <a:pt x="131" y="335"/>
                      </a:lnTo>
                      <a:lnTo>
                        <a:pt x="170" y="339"/>
                      </a:lnTo>
                      <a:lnTo>
                        <a:pt x="209" y="335"/>
                      </a:lnTo>
                      <a:lnTo>
                        <a:pt x="245" y="323"/>
                      </a:lnTo>
                      <a:lnTo>
                        <a:pt x="276" y="302"/>
                      </a:lnTo>
                      <a:lnTo>
                        <a:pt x="303" y="276"/>
                      </a:lnTo>
                      <a:lnTo>
                        <a:pt x="323" y="245"/>
                      </a:lnTo>
                      <a:lnTo>
                        <a:pt x="335" y="209"/>
                      </a:lnTo>
                      <a:lnTo>
                        <a:pt x="339" y="170"/>
                      </a:lnTo>
                      <a:lnTo>
                        <a:pt x="335" y="131"/>
                      </a:lnTo>
                      <a:lnTo>
                        <a:pt x="323" y="95"/>
                      </a:lnTo>
                      <a:lnTo>
                        <a:pt x="303" y="63"/>
                      </a:lnTo>
                      <a:lnTo>
                        <a:pt x="276" y="38"/>
                      </a:lnTo>
                      <a:lnTo>
                        <a:pt x="245" y="17"/>
                      </a:lnTo>
                      <a:lnTo>
                        <a:pt x="209" y="5"/>
                      </a:lnTo>
                      <a:lnTo>
                        <a:pt x="170" y="0"/>
                      </a:lnTo>
                      <a:close/>
                      <a:moveTo>
                        <a:pt x="170" y="294"/>
                      </a:moveTo>
                      <a:lnTo>
                        <a:pt x="137" y="291"/>
                      </a:lnTo>
                      <a:lnTo>
                        <a:pt x="107" y="278"/>
                      </a:lnTo>
                      <a:lnTo>
                        <a:pt x="81" y="258"/>
                      </a:lnTo>
                      <a:lnTo>
                        <a:pt x="62" y="233"/>
                      </a:lnTo>
                      <a:lnTo>
                        <a:pt x="50" y="203"/>
                      </a:lnTo>
                      <a:lnTo>
                        <a:pt x="45" y="170"/>
                      </a:lnTo>
                      <a:lnTo>
                        <a:pt x="50" y="137"/>
                      </a:lnTo>
                      <a:lnTo>
                        <a:pt x="62" y="107"/>
                      </a:lnTo>
                      <a:lnTo>
                        <a:pt x="81" y="81"/>
                      </a:lnTo>
                      <a:lnTo>
                        <a:pt x="107" y="62"/>
                      </a:lnTo>
                      <a:lnTo>
                        <a:pt x="137" y="48"/>
                      </a:lnTo>
                      <a:lnTo>
                        <a:pt x="170" y="44"/>
                      </a:lnTo>
                      <a:lnTo>
                        <a:pt x="203" y="48"/>
                      </a:lnTo>
                      <a:lnTo>
                        <a:pt x="233" y="62"/>
                      </a:lnTo>
                      <a:lnTo>
                        <a:pt x="258" y="81"/>
                      </a:lnTo>
                      <a:lnTo>
                        <a:pt x="278" y="107"/>
                      </a:lnTo>
                      <a:lnTo>
                        <a:pt x="291" y="137"/>
                      </a:lnTo>
                      <a:lnTo>
                        <a:pt x="296" y="170"/>
                      </a:lnTo>
                      <a:lnTo>
                        <a:pt x="291" y="203"/>
                      </a:lnTo>
                      <a:lnTo>
                        <a:pt x="278" y="233"/>
                      </a:lnTo>
                      <a:lnTo>
                        <a:pt x="258" y="258"/>
                      </a:lnTo>
                      <a:lnTo>
                        <a:pt x="233" y="278"/>
                      </a:lnTo>
                      <a:lnTo>
                        <a:pt x="203" y="291"/>
                      </a:lnTo>
                      <a:lnTo>
                        <a:pt x="170" y="29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ffectLst>
                  <a:outerShdw dist="35921" dir="2700000" algn="ctr" rotWithShape="0">
                    <a:srgbClr val="000000">
                      <a:alpha val="50000"/>
                    </a:srgbClr>
                  </a:outerShdw>
                </a:effectLst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ru-RU">
                    <a:cs typeface="+mn-cs"/>
                  </a:endParaRPr>
                </a:p>
              </p:txBody>
            </p:sp>
            <p:sp>
              <p:nvSpPr>
                <p:cNvPr id="68" name="Freeform 58"/>
                <p:cNvSpPr>
                  <a:spLocks noEditPoints="1"/>
                </p:cNvSpPr>
                <p:nvPr/>
              </p:nvSpPr>
              <p:spPr bwMode="gray">
                <a:xfrm>
                  <a:off x="2518" y="1799"/>
                  <a:ext cx="166" cy="158"/>
                </a:xfrm>
                <a:custGeom>
                  <a:avLst/>
                  <a:gdLst>
                    <a:gd name="T0" fmla="*/ 12 w 168"/>
                    <a:gd name="T1" fmla="*/ 76 h 157"/>
                    <a:gd name="T2" fmla="*/ 30 w 168"/>
                    <a:gd name="T3" fmla="*/ 114 h 157"/>
                    <a:gd name="T4" fmla="*/ 63 w 168"/>
                    <a:gd name="T5" fmla="*/ 132 h 157"/>
                    <a:gd name="T6" fmla="*/ 106 w 168"/>
                    <a:gd name="T7" fmla="*/ 132 h 157"/>
                    <a:gd name="T8" fmla="*/ 139 w 168"/>
                    <a:gd name="T9" fmla="*/ 114 h 157"/>
                    <a:gd name="T10" fmla="*/ 157 w 168"/>
                    <a:gd name="T11" fmla="*/ 76 h 157"/>
                    <a:gd name="T12" fmla="*/ 163 w 168"/>
                    <a:gd name="T13" fmla="*/ 100 h 157"/>
                    <a:gd name="T14" fmla="*/ 142 w 168"/>
                    <a:gd name="T15" fmla="*/ 136 h 157"/>
                    <a:gd name="T16" fmla="*/ 106 w 168"/>
                    <a:gd name="T17" fmla="*/ 156 h 157"/>
                    <a:gd name="T18" fmla="*/ 61 w 168"/>
                    <a:gd name="T19" fmla="*/ 156 h 157"/>
                    <a:gd name="T20" fmla="*/ 27 w 168"/>
                    <a:gd name="T21" fmla="*/ 136 h 157"/>
                    <a:gd name="T22" fmla="*/ 4 w 168"/>
                    <a:gd name="T23" fmla="*/ 100 h 157"/>
                    <a:gd name="T24" fmla="*/ 39 w 168"/>
                    <a:gd name="T25" fmla="*/ 45 h 157"/>
                    <a:gd name="T26" fmla="*/ 27 w 168"/>
                    <a:gd name="T27" fmla="*/ 42 h 157"/>
                    <a:gd name="T28" fmla="*/ 19 w 168"/>
                    <a:gd name="T29" fmla="*/ 34 h 157"/>
                    <a:gd name="T30" fmla="*/ 16 w 168"/>
                    <a:gd name="T31" fmla="*/ 22 h 157"/>
                    <a:gd name="T32" fmla="*/ 19 w 168"/>
                    <a:gd name="T33" fmla="*/ 12 h 157"/>
                    <a:gd name="T34" fmla="*/ 27 w 168"/>
                    <a:gd name="T35" fmla="*/ 3 h 157"/>
                    <a:gd name="T36" fmla="*/ 39 w 168"/>
                    <a:gd name="T37" fmla="*/ 0 h 157"/>
                    <a:gd name="T38" fmla="*/ 49 w 168"/>
                    <a:gd name="T39" fmla="*/ 3 h 157"/>
                    <a:gd name="T40" fmla="*/ 58 w 168"/>
                    <a:gd name="T41" fmla="*/ 12 h 157"/>
                    <a:gd name="T42" fmla="*/ 61 w 168"/>
                    <a:gd name="T43" fmla="*/ 22 h 157"/>
                    <a:gd name="T44" fmla="*/ 58 w 168"/>
                    <a:gd name="T45" fmla="*/ 34 h 157"/>
                    <a:gd name="T46" fmla="*/ 49 w 168"/>
                    <a:gd name="T47" fmla="*/ 42 h 157"/>
                    <a:gd name="T48" fmla="*/ 39 w 168"/>
                    <a:gd name="T49" fmla="*/ 45 h 157"/>
                    <a:gd name="T50" fmla="*/ 124 w 168"/>
                    <a:gd name="T51" fmla="*/ 45 h 157"/>
                    <a:gd name="T52" fmla="*/ 114 w 168"/>
                    <a:gd name="T53" fmla="*/ 39 h 157"/>
                    <a:gd name="T54" fmla="*/ 108 w 168"/>
                    <a:gd name="T55" fmla="*/ 28 h 157"/>
                    <a:gd name="T56" fmla="*/ 108 w 168"/>
                    <a:gd name="T57" fmla="*/ 16 h 157"/>
                    <a:gd name="T58" fmla="*/ 114 w 168"/>
                    <a:gd name="T59" fmla="*/ 6 h 157"/>
                    <a:gd name="T60" fmla="*/ 124 w 168"/>
                    <a:gd name="T61" fmla="*/ 1 h 157"/>
                    <a:gd name="T62" fmla="*/ 136 w 168"/>
                    <a:gd name="T63" fmla="*/ 1 h 157"/>
                    <a:gd name="T64" fmla="*/ 145 w 168"/>
                    <a:gd name="T65" fmla="*/ 6 h 157"/>
                    <a:gd name="T66" fmla="*/ 151 w 168"/>
                    <a:gd name="T67" fmla="*/ 16 h 157"/>
                    <a:gd name="T68" fmla="*/ 151 w 168"/>
                    <a:gd name="T69" fmla="*/ 28 h 157"/>
                    <a:gd name="T70" fmla="*/ 145 w 168"/>
                    <a:gd name="T71" fmla="*/ 39 h 157"/>
                    <a:gd name="T72" fmla="*/ 136 w 168"/>
                    <a:gd name="T73" fmla="*/ 45 h 1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68" h="157">
                      <a:moveTo>
                        <a:pt x="0" y="76"/>
                      </a:moveTo>
                      <a:lnTo>
                        <a:pt x="12" y="76"/>
                      </a:lnTo>
                      <a:lnTo>
                        <a:pt x="18" y="97"/>
                      </a:lnTo>
                      <a:lnTo>
                        <a:pt x="30" y="114"/>
                      </a:lnTo>
                      <a:lnTo>
                        <a:pt x="43" y="126"/>
                      </a:lnTo>
                      <a:lnTo>
                        <a:pt x="63" y="132"/>
                      </a:lnTo>
                      <a:lnTo>
                        <a:pt x="84" y="135"/>
                      </a:lnTo>
                      <a:lnTo>
                        <a:pt x="106" y="132"/>
                      </a:lnTo>
                      <a:lnTo>
                        <a:pt x="124" y="126"/>
                      </a:lnTo>
                      <a:lnTo>
                        <a:pt x="139" y="114"/>
                      </a:lnTo>
                      <a:lnTo>
                        <a:pt x="150" y="97"/>
                      </a:lnTo>
                      <a:lnTo>
                        <a:pt x="157" y="76"/>
                      </a:lnTo>
                      <a:lnTo>
                        <a:pt x="168" y="76"/>
                      </a:lnTo>
                      <a:lnTo>
                        <a:pt x="163" y="100"/>
                      </a:lnTo>
                      <a:lnTo>
                        <a:pt x="154" y="120"/>
                      </a:lnTo>
                      <a:lnTo>
                        <a:pt x="142" y="136"/>
                      </a:lnTo>
                      <a:lnTo>
                        <a:pt x="126" y="148"/>
                      </a:lnTo>
                      <a:lnTo>
                        <a:pt x="106" y="156"/>
                      </a:lnTo>
                      <a:lnTo>
                        <a:pt x="84" y="157"/>
                      </a:lnTo>
                      <a:lnTo>
                        <a:pt x="61" y="156"/>
                      </a:lnTo>
                      <a:lnTo>
                        <a:pt x="43" y="148"/>
                      </a:lnTo>
                      <a:lnTo>
                        <a:pt x="27" y="136"/>
                      </a:lnTo>
                      <a:lnTo>
                        <a:pt x="13" y="120"/>
                      </a:lnTo>
                      <a:lnTo>
                        <a:pt x="4" y="100"/>
                      </a:lnTo>
                      <a:lnTo>
                        <a:pt x="0" y="76"/>
                      </a:lnTo>
                      <a:close/>
                      <a:moveTo>
                        <a:pt x="39" y="45"/>
                      </a:moveTo>
                      <a:lnTo>
                        <a:pt x="33" y="45"/>
                      </a:lnTo>
                      <a:lnTo>
                        <a:pt x="27" y="42"/>
                      </a:lnTo>
                      <a:lnTo>
                        <a:pt x="22" y="39"/>
                      </a:lnTo>
                      <a:lnTo>
                        <a:pt x="19" y="34"/>
                      </a:lnTo>
                      <a:lnTo>
                        <a:pt x="16" y="28"/>
                      </a:lnTo>
                      <a:lnTo>
                        <a:pt x="16" y="22"/>
                      </a:lnTo>
                      <a:lnTo>
                        <a:pt x="16" y="16"/>
                      </a:lnTo>
                      <a:lnTo>
                        <a:pt x="19" y="12"/>
                      </a:lnTo>
                      <a:lnTo>
                        <a:pt x="22" y="6"/>
                      </a:lnTo>
                      <a:lnTo>
                        <a:pt x="27" y="3"/>
                      </a:lnTo>
                      <a:lnTo>
                        <a:pt x="33" y="1"/>
                      </a:lnTo>
                      <a:lnTo>
                        <a:pt x="39" y="0"/>
                      </a:lnTo>
                      <a:lnTo>
                        <a:pt x="45" y="1"/>
                      </a:lnTo>
                      <a:lnTo>
                        <a:pt x="49" y="3"/>
                      </a:lnTo>
                      <a:lnTo>
                        <a:pt x="55" y="6"/>
                      </a:lnTo>
                      <a:lnTo>
                        <a:pt x="58" y="12"/>
                      </a:lnTo>
                      <a:lnTo>
                        <a:pt x="61" y="16"/>
                      </a:lnTo>
                      <a:lnTo>
                        <a:pt x="61" y="22"/>
                      </a:lnTo>
                      <a:lnTo>
                        <a:pt x="61" y="28"/>
                      </a:lnTo>
                      <a:lnTo>
                        <a:pt x="58" y="34"/>
                      </a:lnTo>
                      <a:lnTo>
                        <a:pt x="55" y="39"/>
                      </a:lnTo>
                      <a:lnTo>
                        <a:pt x="49" y="42"/>
                      </a:lnTo>
                      <a:lnTo>
                        <a:pt x="45" y="45"/>
                      </a:lnTo>
                      <a:lnTo>
                        <a:pt x="39" y="45"/>
                      </a:lnTo>
                      <a:close/>
                      <a:moveTo>
                        <a:pt x="130" y="45"/>
                      </a:moveTo>
                      <a:lnTo>
                        <a:pt x="124" y="45"/>
                      </a:lnTo>
                      <a:lnTo>
                        <a:pt x="118" y="42"/>
                      </a:lnTo>
                      <a:lnTo>
                        <a:pt x="114" y="39"/>
                      </a:lnTo>
                      <a:lnTo>
                        <a:pt x="109" y="34"/>
                      </a:lnTo>
                      <a:lnTo>
                        <a:pt x="108" y="28"/>
                      </a:lnTo>
                      <a:lnTo>
                        <a:pt x="106" y="22"/>
                      </a:lnTo>
                      <a:lnTo>
                        <a:pt x="108" y="16"/>
                      </a:lnTo>
                      <a:lnTo>
                        <a:pt x="109" y="12"/>
                      </a:lnTo>
                      <a:lnTo>
                        <a:pt x="114" y="6"/>
                      </a:lnTo>
                      <a:lnTo>
                        <a:pt x="118" y="3"/>
                      </a:lnTo>
                      <a:lnTo>
                        <a:pt x="124" y="1"/>
                      </a:lnTo>
                      <a:lnTo>
                        <a:pt x="130" y="0"/>
                      </a:lnTo>
                      <a:lnTo>
                        <a:pt x="136" y="1"/>
                      </a:lnTo>
                      <a:lnTo>
                        <a:pt x="141" y="3"/>
                      </a:lnTo>
                      <a:lnTo>
                        <a:pt x="145" y="6"/>
                      </a:lnTo>
                      <a:lnTo>
                        <a:pt x="150" y="12"/>
                      </a:lnTo>
                      <a:lnTo>
                        <a:pt x="151" y="16"/>
                      </a:lnTo>
                      <a:lnTo>
                        <a:pt x="153" y="22"/>
                      </a:lnTo>
                      <a:lnTo>
                        <a:pt x="151" y="28"/>
                      </a:lnTo>
                      <a:lnTo>
                        <a:pt x="150" y="34"/>
                      </a:lnTo>
                      <a:lnTo>
                        <a:pt x="145" y="39"/>
                      </a:lnTo>
                      <a:lnTo>
                        <a:pt x="141" y="42"/>
                      </a:lnTo>
                      <a:lnTo>
                        <a:pt x="136" y="45"/>
                      </a:lnTo>
                      <a:lnTo>
                        <a:pt x="130" y="4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35921" dir="2700000" algn="ctr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ru-RU">
                    <a:cs typeface="+mn-cs"/>
                  </a:endParaRPr>
                </a:p>
              </p:txBody>
            </p:sp>
          </p:grpSp>
          <p:sp>
            <p:nvSpPr>
              <p:cNvPr id="33814" name="Rectangle 6"/>
              <p:cNvSpPr>
                <a:spLocks noChangeArrowheads="1"/>
              </p:cNvSpPr>
              <p:nvPr/>
            </p:nvSpPr>
            <p:spPr bwMode="auto">
              <a:xfrm>
                <a:off x="6521589" y="1721332"/>
                <a:ext cx="2338291" cy="8309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ru-RU" sz="1600" b="1">
                    <a:latin typeface="Arial" pitchFamily="34" charset="0"/>
                  </a:rPr>
                  <a:t>Атом не является сплошным, в нем есть пустоты</a:t>
                </a:r>
                <a:endParaRPr lang="en-US" sz="1600" b="1">
                  <a:latin typeface="Arial" pitchFamily="34" charset="0"/>
                </a:endParaRPr>
              </a:p>
            </p:txBody>
          </p:sp>
        </p:grpSp>
        <p:sp>
          <p:nvSpPr>
            <p:cNvPr id="33805" name="Rectangle 6"/>
            <p:cNvSpPr>
              <a:spLocks noChangeArrowheads="1"/>
            </p:cNvSpPr>
            <p:nvPr/>
          </p:nvSpPr>
          <p:spPr bwMode="auto">
            <a:xfrm>
              <a:off x="246079" y="1739104"/>
              <a:ext cx="3499550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Arial" pitchFamily="34" charset="0"/>
                </a:rPr>
                <a:t>Большинство альфа-частиц легко проходит через фольгу не отклоняясь</a:t>
              </a:r>
              <a:endParaRPr lang="en-US" b="1">
                <a:latin typeface="Arial" pitchFamily="34" charset="0"/>
              </a:endParaRPr>
            </a:p>
          </p:txBody>
        </p: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818" name="Прямая со стрелкой 20"/>
          <p:cNvCxnSpPr>
            <a:cxnSpLocks noChangeShapeType="1"/>
          </p:cNvCxnSpPr>
          <p:nvPr/>
        </p:nvCxnSpPr>
        <p:spPr bwMode="auto">
          <a:xfrm>
            <a:off x="1258888" y="3716338"/>
            <a:ext cx="627062" cy="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1" name="Прямоугольник 30"/>
          <p:cNvSpPr/>
          <p:nvPr/>
        </p:nvSpPr>
        <p:spPr>
          <a:xfrm>
            <a:off x="1079500" y="722313"/>
            <a:ext cx="6786563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3200" b="1" dirty="0">
                <a:latin typeface="Arial" pitchFamily="34" charset="0"/>
              </a:rPr>
              <a:t>Выводы по результатам опыта</a:t>
            </a:r>
            <a:r>
              <a:rPr lang="en-US" sz="3200" b="1" dirty="0">
                <a:latin typeface="Arial" pitchFamily="34" charset="0"/>
              </a:rPr>
              <a:t>: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ltGray">
          <a:xfrm>
            <a:off x="7164288" y="2802747"/>
            <a:ext cx="1742506" cy="1704975"/>
          </a:xfrm>
          <a:prstGeom prst="ellipse">
            <a:avLst/>
          </a:prstGeom>
          <a:gradFill rotWithShape="1">
            <a:gsLst>
              <a:gs pos="0">
                <a:srgbClr val="F8F8F8">
                  <a:gamma/>
                  <a:shade val="26275"/>
                  <a:invGamma/>
                  <a:alpha val="89999"/>
                </a:srgbClr>
              </a:gs>
              <a:gs pos="50000">
                <a:srgbClr val="F8F8F8">
                  <a:alpha val="45000"/>
                </a:srgbClr>
              </a:gs>
              <a:gs pos="100000">
                <a:srgbClr val="F8F8F8">
                  <a:gamma/>
                  <a:shade val="26275"/>
                  <a:invGamma/>
                  <a:alpha val="89999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9" name="Freeform 20"/>
          <p:cNvSpPr>
            <a:spLocks/>
          </p:cNvSpPr>
          <p:nvPr/>
        </p:nvSpPr>
        <p:spPr bwMode="invGray">
          <a:xfrm rot="16200000">
            <a:off x="5482432" y="4229894"/>
            <a:ext cx="1820862" cy="1250950"/>
          </a:xfrm>
          <a:custGeom>
            <a:avLst/>
            <a:gdLst>
              <a:gd name="T0" fmla="*/ 0 w 735"/>
              <a:gd name="T1" fmla="*/ 0 h 532"/>
              <a:gd name="T2" fmla="*/ 382 w 735"/>
              <a:gd name="T3" fmla="*/ 202 h 532"/>
              <a:gd name="T4" fmla="*/ 577 w 735"/>
              <a:gd name="T5" fmla="*/ 202 h 532"/>
              <a:gd name="T6" fmla="*/ 637 w 735"/>
              <a:gd name="T7" fmla="*/ 249 h 532"/>
              <a:gd name="T8" fmla="*/ 639 w 735"/>
              <a:gd name="T9" fmla="*/ 402 h 532"/>
              <a:gd name="T10" fmla="*/ 598 w 735"/>
              <a:gd name="T11" fmla="*/ 400 h 532"/>
              <a:gd name="T12" fmla="*/ 669 w 735"/>
              <a:gd name="T13" fmla="*/ 532 h 532"/>
              <a:gd name="T14" fmla="*/ 735 w 735"/>
              <a:gd name="T15" fmla="*/ 402 h 532"/>
              <a:gd name="T16" fmla="*/ 696 w 735"/>
              <a:gd name="T17" fmla="*/ 402 h 532"/>
              <a:gd name="T18" fmla="*/ 694 w 735"/>
              <a:gd name="T19" fmla="*/ 226 h 532"/>
              <a:gd name="T20" fmla="*/ 616 w 735"/>
              <a:gd name="T21" fmla="*/ 150 h 532"/>
              <a:gd name="T22" fmla="*/ 335 w 735"/>
              <a:gd name="T23" fmla="*/ 149 h 532"/>
              <a:gd name="T24" fmla="*/ 69 w 735"/>
              <a:gd name="T25" fmla="*/ 0 h 532"/>
              <a:gd name="T26" fmla="*/ 0 w 735"/>
              <a:gd name="T27" fmla="*/ 0 h 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735" h="532">
                <a:moveTo>
                  <a:pt x="0" y="0"/>
                </a:moveTo>
                <a:cubicBezTo>
                  <a:pt x="0" y="0"/>
                  <a:pt x="85" y="216"/>
                  <a:pt x="382" y="202"/>
                </a:cubicBezTo>
                <a:cubicBezTo>
                  <a:pt x="479" y="202"/>
                  <a:pt x="577" y="202"/>
                  <a:pt x="577" y="202"/>
                </a:cubicBezTo>
                <a:cubicBezTo>
                  <a:pt x="577" y="202"/>
                  <a:pt x="639" y="201"/>
                  <a:pt x="637" y="249"/>
                </a:cubicBezTo>
                <a:cubicBezTo>
                  <a:pt x="638" y="325"/>
                  <a:pt x="639" y="402"/>
                  <a:pt x="639" y="402"/>
                </a:cubicBezTo>
                <a:lnTo>
                  <a:pt x="598" y="400"/>
                </a:lnTo>
                <a:lnTo>
                  <a:pt x="669" y="532"/>
                </a:lnTo>
                <a:lnTo>
                  <a:pt x="735" y="402"/>
                </a:lnTo>
                <a:lnTo>
                  <a:pt x="696" y="402"/>
                </a:lnTo>
                <a:cubicBezTo>
                  <a:pt x="696" y="402"/>
                  <a:pt x="695" y="314"/>
                  <a:pt x="694" y="226"/>
                </a:cubicBezTo>
                <a:cubicBezTo>
                  <a:pt x="687" y="160"/>
                  <a:pt x="616" y="150"/>
                  <a:pt x="616" y="150"/>
                </a:cubicBezTo>
                <a:cubicBezTo>
                  <a:pt x="556" y="137"/>
                  <a:pt x="473" y="153"/>
                  <a:pt x="335" y="149"/>
                </a:cubicBezTo>
                <a:cubicBezTo>
                  <a:pt x="110" y="126"/>
                  <a:pt x="69" y="0"/>
                  <a:pt x="69" y="0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tx1">
                  <a:gamma/>
                  <a:tint val="0"/>
                  <a:invGamma/>
                  <a:alpha val="0"/>
                </a:schemeClr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10" name="Freeform 21"/>
          <p:cNvSpPr>
            <a:spLocks/>
          </p:cNvSpPr>
          <p:nvPr/>
        </p:nvSpPr>
        <p:spPr bwMode="invGray">
          <a:xfrm rot="16200000">
            <a:off x="6272213" y="3013075"/>
            <a:ext cx="350837" cy="1420813"/>
          </a:xfrm>
          <a:custGeom>
            <a:avLst/>
            <a:gdLst>
              <a:gd name="T0" fmla="*/ 37 w 142"/>
              <a:gd name="T1" fmla="*/ 1 h 604"/>
              <a:gd name="T2" fmla="*/ 45 w 142"/>
              <a:gd name="T3" fmla="*/ 472 h 604"/>
              <a:gd name="T4" fmla="*/ 0 w 142"/>
              <a:gd name="T5" fmla="*/ 474 h 604"/>
              <a:gd name="T6" fmla="*/ 72 w 142"/>
              <a:gd name="T7" fmla="*/ 604 h 604"/>
              <a:gd name="T8" fmla="*/ 142 w 142"/>
              <a:gd name="T9" fmla="*/ 474 h 604"/>
              <a:gd name="T10" fmla="*/ 100 w 142"/>
              <a:gd name="T11" fmla="*/ 474 h 604"/>
              <a:gd name="T12" fmla="*/ 99 w 142"/>
              <a:gd name="T13" fmla="*/ 0 h 604"/>
              <a:gd name="T14" fmla="*/ 37 w 142"/>
              <a:gd name="T15" fmla="*/ 1 h 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gradFill rotWithShape="1">
            <a:gsLst>
              <a:gs pos="0">
                <a:schemeClr val="tx1">
                  <a:gamma/>
                  <a:tint val="0"/>
                  <a:invGamma/>
                  <a:alpha val="0"/>
                </a:schemeClr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invGray">
          <a:xfrm rot="16200000" flipH="1">
            <a:off x="5482431" y="1939132"/>
            <a:ext cx="1820863" cy="1250950"/>
          </a:xfrm>
          <a:custGeom>
            <a:avLst/>
            <a:gdLst>
              <a:gd name="T0" fmla="*/ 0 w 735"/>
              <a:gd name="T1" fmla="*/ 0 h 532"/>
              <a:gd name="T2" fmla="*/ 382 w 735"/>
              <a:gd name="T3" fmla="*/ 202 h 532"/>
              <a:gd name="T4" fmla="*/ 577 w 735"/>
              <a:gd name="T5" fmla="*/ 202 h 532"/>
              <a:gd name="T6" fmla="*/ 637 w 735"/>
              <a:gd name="T7" fmla="*/ 249 h 532"/>
              <a:gd name="T8" fmla="*/ 639 w 735"/>
              <a:gd name="T9" fmla="*/ 402 h 532"/>
              <a:gd name="T10" fmla="*/ 598 w 735"/>
              <a:gd name="T11" fmla="*/ 400 h 532"/>
              <a:gd name="T12" fmla="*/ 669 w 735"/>
              <a:gd name="T13" fmla="*/ 532 h 532"/>
              <a:gd name="T14" fmla="*/ 735 w 735"/>
              <a:gd name="T15" fmla="*/ 402 h 532"/>
              <a:gd name="T16" fmla="*/ 696 w 735"/>
              <a:gd name="T17" fmla="*/ 402 h 532"/>
              <a:gd name="T18" fmla="*/ 694 w 735"/>
              <a:gd name="T19" fmla="*/ 226 h 532"/>
              <a:gd name="T20" fmla="*/ 616 w 735"/>
              <a:gd name="T21" fmla="*/ 150 h 532"/>
              <a:gd name="T22" fmla="*/ 335 w 735"/>
              <a:gd name="T23" fmla="*/ 149 h 532"/>
              <a:gd name="T24" fmla="*/ 69 w 735"/>
              <a:gd name="T25" fmla="*/ 0 h 532"/>
              <a:gd name="T26" fmla="*/ 0 w 735"/>
              <a:gd name="T27" fmla="*/ 0 h 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735" h="532">
                <a:moveTo>
                  <a:pt x="0" y="0"/>
                </a:moveTo>
                <a:cubicBezTo>
                  <a:pt x="0" y="0"/>
                  <a:pt x="85" y="216"/>
                  <a:pt x="382" y="202"/>
                </a:cubicBezTo>
                <a:cubicBezTo>
                  <a:pt x="479" y="202"/>
                  <a:pt x="577" y="202"/>
                  <a:pt x="577" y="202"/>
                </a:cubicBezTo>
                <a:cubicBezTo>
                  <a:pt x="577" y="202"/>
                  <a:pt x="639" y="201"/>
                  <a:pt x="637" y="249"/>
                </a:cubicBezTo>
                <a:cubicBezTo>
                  <a:pt x="638" y="325"/>
                  <a:pt x="639" y="402"/>
                  <a:pt x="639" y="402"/>
                </a:cubicBezTo>
                <a:lnTo>
                  <a:pt x="598" y="400"/>
                </a:lnTo>
                <a:lnTo>
                  <a:pt x="669" y="532"/>
                </a:lnTo>
                <a:lnTo>
                  <a:pt x="735" y="402"/>
                </a:lnTo>
                <a:lnTo>
                  <a:pt x="696" y="402"/>
                </a:lnTo>
                <a:cubicBezTo>
                  <a:pt x="696" y="402"/>
                  <a:pt x="695" y="314"/>
                  <a:pt x="694" y="226"/>
                </a:cubicBezTo>
                <a:cubicBezTo>
                  <a:pt x="687" y="160"/>
                  <a:pt x="616" y="150"/>
                  <a:pt x="616" y="150"/>
                </a:cubicBezTo>
                <a:cubicBezTo>
                  <a:pt x="556" y="137"/>
                  <a:pt x="473" y="153"/>
                  <a:pt x="335" y="149"/>
                </a:cubicBezTo>
                <a:cubicBezTo>
                  <a:pt x="110" y="126"/>
                  <a:pt x="69" y="0"/>
                  <a:pt x="69" y="0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tx1">
                  <a:gamma/>
                  <a:tint val="0"/>
                  <a:invGamma/>
                  <a:alpha val="0"/>
                </a:schemeClr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12" name="Oval 24"/>
          <p:cNvSpPr>
            <a:spLocks noChangeArrowheads="1"/>
          </p:cNvSpPr>
          <p:nvPr/>
        </p:nvSpPr>
        <p:spPr bwMode="gray">
          <a:xfrm>
            <a:off x="1044575" y="3516313"/>
            <a:ext cx="395288" cy="398462"/>
          </a:xfrm>
          <a:prstGeom prst="ellipse">
            <a:avLst/>
          </a:prstGeom>
          <a:gradFill rotWithShape="0">
            <a:gsLst>
              <a:gs pos="0">
                <a:schemeClr val="folHlink">
                  <a:gamma/>
                  <a:shade val="6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66275"/>
                  <a:invGamma/>
                </a:schemeClr>
              </a:gs>
            </a:gsLst>
            <a:lin ang="2700000" scaled="1"/>
          </a:gradFill>
          <a:ln w="28575">
            <a:solidFill>
              <a:srgbClr val="EAEAEA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cxnSp>
        <p:nvCxnSpPr>
          <p:cNvPr id="34827" name="AutoShape 71"/>
          <p:cNvCxnSpPr>
            <a:cxnSpLocks noChangeShapeType="1"/>
            <a:stCxn id="12" idx="0"/>
          </p:cNvCxnSpPr>
          <p:nvPr/>
        </p:nvCxnSpPr>
        <p:spPr bwMode="auto">
          <a:xfrm rot="-5400000">
            <a:off x="875506" y="2467769"/>
            <a:ext cx="1401763" cy="669925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4828" name="AutoShape 72"/>
          <p:cNvCxnSpPr>
            <a:cxnSpLocks noChangeShapeType="1"/>
            <a:stCxn id="12" idx="4"/>
          </p:cNvCxnSpPr>
          <p:nvPr/>
        </p:nvCxnSpPr>
        <p:spPr bwMode="auto">
          <a:xfrm rot="16200000" flipH="1">
            <a:off x="878681" y="4293394"/>
            <a:ext cx="1395413" cy="669925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5" name="AutoShape 75"/>
          <p:cNvSpPr>
            <a:spLocks noChangeArrowheads="1"/>
          </p:cNvSpPr>
          <p:nvPr/>
        </p:nvSpPr>
        <p:spPr bwMode="ltGray">
          <a:xfrm>
            <a:off x="1911350" y="1557338"/>
            <a:ext cx="4029075" cy="1228725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EFE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ru-RU" b="1" dirty="0">
                <a:latin typeface="Arial" pitchFamily="34" charset="0"/>
              </a:rPr>
              <a:t>В центре атома находится</a:t>
            </a:r>
          </a:p>
          <a:p>
            <a:pPr algn="ctr" eaLnBrk="0" hangingPunct="0">
              <a:defRPr/>
            </a:pPr>
            <a:r>
              <a:rPr lang="ru-RU" b="1" dirty="0">
                <a:latin typeface="Arial" pitchFamily="34" charset="0"/>
              </a:rPr>
              <a:t>массивное положительно</a:t>
            </a:r>
          </a:p>
          <a:p>
            <a:pPr algn="ctr" eaLnBrk="0" hangingPunct="0">
              <a:defRPr/>
            </a:pPr>
            <a:r>
              <a:rPr lang="ru-RU" b="1" dirty="0">
                <a:latin typeface="Arial" pitchFamily="34" charset="0"/>
              </a:rPr>
              <a:t>заряженное ядро, </a:t>
            </a:r>
            <a:br>
              <a:rPr lang="ru-RU" b="1" dirty="0">
                <a:latin typeface="Arial" pitchFamily="34" charset="0"/>
              </a:rPr>
            </a:br>
            <a:r>
              <a:rPr lang="ru-RU" b="1" dirty="0">
                <a:latin typeface="Arial" pitchFamily="34" charset="0"/>
              </a:rPr>
              <a:t>занимающее малый объем атома</a:t>
            </a:r>
          </a:p>
        </p:txBody>
      </p:sp>
      <p:sp>
        <p:nvSpPr>
          <p:cNvPr id="16" name="AutoShape 78"/>
          <p:cNvSpPr>
            <a:spLocks noChangeArrowheads="1"/>
          </p:cNvSpPr>
          <p:nvPr/>
        </p:nvSpPr>
        <p:spPr bwMode="ltGray">
          <a:xfrm>
            <a:off x="1911350" y="3181350"/>
            <a:ext cx="4029075" cy="1255713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EFE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ru-RU" b="1" dirty="0">
                <a:latin typeface="Arial" pitchFamily="34" charset="0"/>
              </a:rPr>
              <a:t> Вокруг ядра </a:t>
            </a:r>
          </a:p>
          <a:p>
            <a:pPr algn="ctr" eaLnBrk="0" hangingPunct="0">
              <a:defRPr/>
            </a:pPr>
            <a:r>
              <a:rPr lang="ru-RU" b="1" dirty="0">
                <a:latin typeface="Arial" pitchFamily="34" charset="0"/>
              </a:rPr>
              <a:t>движутся электроны, </a:t>
            </a:r>
            <a:br>
              <a:rPr lang="ru-RU" b="1" dirty="0">
                <a:latin typeface="Arial" pitchFamily="34" charset="0"/>
              </a:rPr>
            </a:br>
            <a:r>
              <a:rPr lang="ru-RU" b="1" dirty="0">
                <a:latin typeface="Arial" pitchFamily="34" charset="0"/>
              </a:rPr>
              <a:t>масса которых значительно</a:t>
            </a:r>
            <a:br>
              <a:rPr lang="ru-RU" b="1" dirty="0">
                <a:latin typeface="Arial" pitchFamily="34" charset="0"/>
              </a:rPr>
            </a:br>
            <a:r>
              <a:rPr lang="ru-RU" b="1" dirty="0">
                <a:latin typeface="Arial" pitchFamily="34" charset="0"/>
              </a:rPr>
              <a:t> меньше массы ядра</a:t>
            </a:r>
          </a:p>
        </p:txBody>
      </p:sp>
      <p:sp>
        <p:nvSpPr>
          <p:cNvPr id="17" name="AutoShape 81"/>
          <p:cNvSpPr>
            <a:spLocks noChangeArrowheads="1"/>
          </p:cNvSpPr>
          <p:nvPr/>
        </p:nvSpPr>
        <p:spPr bwMode="ltGray">
          <a:xfrm>
            <a:off x="1911350" y="4808538"/>
            <a:ext cx="4029075" cy="1212850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EFE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ru-RU" b="1" dirty="0">
                <a:latin typeface="Arial" pitchFamily="34" charset="0"/>
              </a:rPr>
              <a:t>Атом электрически</a:t>
            </a:r>
          </a:p>
          <a:p>
            <a:pPr algn="ctr" eaLnBrk="0" hangingPunct="0">
              <a:defRPr/>
            </a:pPr>
            <a:r>
              <a:rPr lang="ru-RU" b="1" dirty="0">
                <a:latin typeface="Arial" pitchFamily="34" charset="0"/>
              </a:rPr>
              <a:t>нейтрален, т.к. заряд ядра</a:t>
            </a:r>
          </a:p>
          <a:p>
            <a:pPr algn="ctr" eaLnBrk="0" hangingPunct="0">
              <a:defRPr/>
            </a:pPr>
            <a:r>
              <a:rPr lang="ru-RU" b="1" dirty="0">
                <a:latin typeface="Arial" pitchFamily="34" charset="0"/>
              </a:rPr>
              <a:t>равен  модулю</a:t>
            </a:r>
            <a:br>
              <a:rPr lang="ru-RU" b="1" dirty="0">
                <a:latin typeface="Arial" pitchFamily="34" charset="0"/>
              </a:rPr>
            </a:br>
            <a:r>
              <a:rPr lang="ru-RU" b="1" dirty="0">
                <a:latin typeface="Arial" pitchFamily="34" charset="0"/>
              </a:rPr>
              <a:t> суммарного заряда электронов</a:t>
            </a:r>
            <a:endParaRPr lang="ru-RU" dirty="0">
              <a:cs typeface="+mn-cs"/>
            </a:endParaRPr>
          </a:p>
        </p:txBody>
      </p:sp>
      <p:pic>
        <p:nvPicPr>
          <p:cNvPr id="3483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9150" y="2827338"/>
            <a:ext cx="1763713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33" name="TextBox 18"/>
          <p:cNvSpPr txBox="1">
            <a:spLocks noChangeArrowheads="1"/>
          </p:cNvSpPr>
          <p:nvPr/>
        </p:nvSpPr>
        <p:spPr bwMode="auto">
          <a:xfrm>
            <a:off x="8796338" y="6442075"/>
            <a:ext cx="439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>
                <a:latin typeface="Arial" pitchFamily="34" charset="0"/>
              </a:rPr>
              <a:t>26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776913" y="14288"/>
            <a:ext cx="3302000" cy="307975"/>
          </a:xfrm>
          <a:prstGeom prst="rect">
            <a:avLst/>
          </a:prstGeom>
          <a:ln>
            <a:solidFill>
              <a:schemeClr val="accent4"/>
            </a:solidFill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ru-RU" sz="1400" b="1" dirty="0">
                <a:latin typeface="Arial" pitchFamily="34" charset="0"/>
              </a:rPr>
              <a:t>Модели атомов. Опыт Резерфорда</a:t>
            </a:r>
            <a:endParaRPr lang="ru-RU" sz="1400" dirty="0"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43213" y="3087688"/>
            <a:ext cx="5986462" cy="3097212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en-US" sz="2400" dirty="0"/>
          </a:p>
        </p:txBody>
      </p:sp>
      <p:sp>
        <p:nvSpPr>
          <p:cNvPr id="17412" name="WordArt 2"/>
          <p:cNvSpPr>
            <a:spLocks noChangeArrowheads="1" noChangeShapeType="1" noTextEdit="1"/>
          </p:cNvSpPr>
          <p:nvPr/>
        </p:nvSpPr>
        <p:spPr bwMode="gray">
          <a:xfrm>
            <a:off x="404813" y="1827213"/>
            <a:ext cx="8202612" cy="84772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5400" b="1" kern="10">
                <a:ln w="2540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107763" dir="2700000" algn="ctr" rotWithShape="0">
                    <a:srgbClr val="969696">
                      <a:alpha val="50000"/>
                    </a:srgbClr>
                  </a:outerShdw>
                </a:effectLst>
                <a:latin typeface="Verdana"/>
                <a:ea typeface="Verdana"/>
              </a:rPr>
              <a:t>История исследования </a:t>
            </a:r>
          </a:p>
        </p:txBody>
      </p:sp>
      <p:sp>
        <p:nvSpPr>
          <p:cNvPr id="17419" name="TextBox 16"/>
          <p:cNvSpPr txBox="1">
            <a:spLocks noChangeArrowheads="1"/>
          </p:cNvSpPr>
          <p:nvPr/>
        </p:nvSpPr>
        <p:spPr bwMode="auto">
          <a:xfrm>
            <a:off x="8796338" y="6442075"/>
            <a:ext cx="4016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/>
              <a:t>11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776913" y="14288"/>
            <a:ext cx="3302000" cy="307975"/>
          </a:xfrm>
          <a:prstGeom prst="rect">
            <a:avLst/>
          </a:prstGeom>
          <a:ln>
            <a:solidFill>
              <a:schemeClr val="accent4"/>
            </a:solidFill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ru-RU" sz="1400" b="1" dirty="0">
                <a:latin typeface="Arial" pitchFamily="34" charset="0"/>
              </a:rPr>
              <a:t>Модели атомов. Опыт Резерфорда</a:t>
            </a:r>
            <a:endParaRPr lang="ru-RU" sz="1400" dirty="0"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Гимназия 1526. Зелененькая Л.Е.</a:t>
            </a:r>
            <a:endParaRPr lang="en-US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905000" y="378331"/>
            <a:ext cx="67818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3200" b="1" dirty="0">
                <a:solidFill>
                  <a:srgbClr val="FF0000"/>
                </a:solidFill>
                <a:latin typeface="+mj-lt"/>
              </a:rPr>
              <a:t>Модель атома Резерфорда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1"/>
          </p:nvPr>
        </p:nvSpPr>
        <p:spPr>
          <a:xfrm>
            <a:off x="0" y="1295400"/>
            <a:ext cx="885828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hangingPunct="0">
              <a:buNone/>
              <a:defRPr/>
            </a:pPr>
            <a:r>
              <a:rPr lang="ru-RU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Атом – положительно заряженная </a:t>
            </a:r>
            <a:r>
              <a:rPr lang="ru-RU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частица (ядро</a:t>
            </a:r>
            <a:r>
              <a:rPr lang="ru-RU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), </a:t>
            </a:r>
            <a:r>
              <a:rPr lang="ru-RU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вокруг </a:t>
            </a:r>
            <a:r>
              <a:rPr lang="ru-RU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которой вращаются отрицательно заряженные частицы (электроны)</a:t>
            </a:r>
          </a:p>
        </p:txBody>
      </p:sp>
      <p:sp>
        <p:nvSpPr>
          <p:cNvPr id="35" name="Овал 7"/>
          <p:cNvSpPr>
            <a:spLocks noChangeArrowheads="1"/>
          </p:cNvSpPr>
          <p:nvPr/>
        </p:nvSpPr>
        <p:spPr bwMode="auto">
          <a:xfrm>
            <a:off x="3036884" y="3503624"/>
            <a:ext cx="2951162" cy="2763837"/>
          </a:xfrm>
          <a:prstGeom prst="ellipse">
            <a:avLst/>
          </a:prstGeom>
          <a:solidFill>
            <a:schemeClr val="accent1">
              <a:alpha val="16078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ru-RU"/>
          </a:p>
        </p:txBody>
      </p:sp>
      <p:grpSp>
        <p:nvGrpSpPr>
          <p:cNvPr id="36" name="Group 31"/>
          <p:cNvGrpSpPr>
            <a:grpSpLocks/>
          </p:cNvGrpSpPr>
          <p:nvPr/>
        </p:nvGrpSpPr>
        <p:grpSpPr bwMode="auto">
          <a:xfrm>
            <a:off x="3771896" y="4271974"/>
            <a:ext cx="1458913" cy="1412875"/>
            <a:chOff x="887" y="2040"/>
            <a:chExt cx="433" cy="422"/>
          </a:xfrm>
        </p:grpSpPr>
        <p:pic>
          <p:nvPicPr>
            <p:cNvPr id="37" name="Picture 32" descr="circuler_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gray">
            <a:xfrm>
              <a:off x="887" y="2040"/>
              <a:ext cx="430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8" name="Oval 33"/>
            <p:cNvSpPr>
              <a:spLocks noChangeArrowheads="1"/>
            </p:cNvSpPr>
            <p:nvPr/>
          </p:nvSpPr>
          <p:spPr bwMode="gray">
            <a:xfrm>
              <a:off x="887" y="2040"/>
              <a:ext cx="433" cy="422"/>
            </a:xfrm>
            <a:prstGeom prst="ellipse">
              <a:avLst/>
            </a:prstGeom>
            <a:gradFill flip="none" rotWithShape="1">
              <a:gsLst>
                <a:gs pos="0">
                  <a:srgbClr val="FF9900">
                    <a:alpha val="55000"/>
                  </a:srgbClr>
                </a:gs>
                <a:gs pos="50000">
                  <a:srgbClr val="FF9900">
                    <a:gamma/>
                    <a:shade val="46275"/>
                    <a:invGamma/>
                    <a:alpha val="89999"/>
                  </a:srgbClr>
                </a:gs>
                <a:gs pos="100000">
                  <a:srgbClr val="FF9900">
                    <a:alpha val="55000"/>
                  </a:srgbClr>
                </a:gs>
              </a:gsLst>
              <a:lin ang="16200000" scaled="1"/>
              <a:tileRect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ru-RU">
                <a:cs typeface="+mn-cs"/>
              </a:endParaRPr>
            </a:p>
          </p:txBody>
        </p:sp>
        <p:pic>
          <p:nvPicPr>
            <p:cNvPr id="39" name="Picture 34" descr="Picture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gray">
            <a:xfrm>
              <a:off x="930" y="2044"/>
              <a:ext cx="345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0" name="Плюс 39"/>
          <p:cNvSpPr/>
          <p:nvPr/>
        </p:nvSpPr>
        <p:spPr bwMode="auto">
          <a:xfrm>
            <a:off x="4140196" y="4651386"/>
            <a:ext cx="704850" cy="623888"/>
          </a:xfrm>
          <a:prstGeom prst="mathPlus">
            <a:avLst/>
          </a:prstGeom>
          <a:solidFill>
            <a:srgbClr val="FF0000">
              <a:alpha val="9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grpSp>
        <p:nvGrpSpPr>
          <p:cNvPr id="41" name="Группа 9"/>
          <p:cNvGrpSpPr>
            <a:grpSpLocks/>
          </p:cNvGrpSpPr>
          <p:nvPr/>
        </p:nvGrpSpPr>
        <p:grpSpPr bwMode="auto">
          <a:xfrm>
            <a:off x="3071802" y="3857628"/>
            <a:ext cx="488950" cy="479425"/>
            <a:chOff x="6114610" y="5394815"/>
            <a:chExt cx="488917" cy="480200"/>
          </a:xfrm>
        </p:grpSpPr>
        <p:grpSp>
          <p:nvGrpSpPr>
            <p:cNvPr id="42" name="Group 31"/>
            <p:cNvGrpSpPr>
              <a:grpSpLocks/>
            </p:cNvGrpSpPr>
            <p:nvPr/>
          </p:nvGrpSpPr>
          <p:grpSpPr bwMode="auto">
            <a:xfrm>
              <a:off x="6114610" y="5394815"/>
              <a:ext cx="488917" cy="480200"/>
              <a:chOff x="887" y="2040"/>
              <a:chExt cx="433" cy="422"/>
            </a:xfrm>
          </p:grpSpPr>
          <p:pic>
            <p:nvPicPr>
              <p:cNvPr id="44" name="Picture 32" descr="circuler_1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gray">
              <a:xfrm>
                <a:off x="887" y="2040"/>
                <a:ext cx="430" cy="4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5" name="Oval 33"/>
              <p:cNvSpPr>
                <a:spLocks noChangeArrowheads="1"/>
              </p:cNvSpPr>
              <p:nvPr/>
            </p:nvSpPr>
            <p:spPr bwMode="gray">
              <a:xfrm>
                <a:off x="887" y="2040"/>
                <a:ext cx="433" cy="422"/>
              </a:xfrm>
              <a:prstGeom prst="ellipse">
                <a:avLst/>
              </a:prstGeom>
              <a:gradFill rotWithShape="1">
                <a:gsLst>
                  <a:gs pos="0">
                    <a:srgbClr val="FFC000"/>
                  </a:gs>
                  <a:gs pos="50000">
                    <a:srgbClr val="FF0000"/>
                  </a:gs>
                  <a:gs pos="100000">
                    <a:srgbClr val="FFC000"/>
                  </a:gs>
                </a:gsLst>
                <a:lin ang="162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ru-RU"/>
              </a:p>
            </p:txBody>
          </p:sp>
          <p:pic>
            <p:nvPicPr>
              <p:cNvPr id="46" name="Picture 34" descr="Picture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930" y="2044"/>
                <a:ext cx="345" cy="1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43" name="Прямоугольник 8"/>
            <p:cNvSpPr/>
            <p:nvPr/>
          </p:nvSpPr>
          <p:spPr bwMode="auto">
            <a:xfrm>
              <a:off x="6209854" y="5603114"/>
              <a:ext cx="288906" cy="87453"/>
            </a:xfrm>
            <a:prstGeom prst="rect">
              <a:avLst/>
            </a:prstGeom>
            <a:solidFill>
              <a:schemeClr val="accent4">
                <a:lumMod val="2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eaLnBrk="0" hangingPunct="0">
                <a:defRPr/>
              </a:pPr>
              <a:endParaRPr lang="ru-RU">
                <a:cs typeface="+mn-cs"/>
              </a:endParaRPr>
            </a:p>
          </p:txBody>
        </p:sp>
      </p:grpSp>
      <p:grpSp>
        <p:nvGrpSpPr>
          <p:cNvPr id="47" name="Группа 58"/>
          <p:cNvGrpSpPr>
            <a:grpSpLocks/>
          </p:cNvGrpSpPr>
          <p:nvPr/>
        </p:nvGrpSpPr>
        <p:grpSpPr bwMode="auto">
          <a:xfrm>
            <a:off x="5103809" y="3527436"/>
            <a:ext cx="488950" cy="481013"/>
            <a:chOff x="6114610" y="5394815"/>
            <a:chExt cx="488917" cy="480200"/>
          </a:xfrm>
        </p:grpSpPr>
        <p:grpSp>
          <p:nvGrpSpPr>
            <p:cNvPr id="48" name="Group 31"/>
            <p:cNvGrpSpPr>
              <a:grpSpLocks/>
            </p:cNvGrpSpPr>
            <p:nvPr/>
          </p:nvGrpSpPr>
          <p:grpSpPr bwMode="auto">
            <a:xfrm>
              <a:off x="6114610" y="5394815"/>
              <a:ext cx="488917" cy="480200"/>
              <a:chOff x="887" y="2040"/>
              <a:chExt cx="433" cy="422"/>
            </a:xfrm>
          </p:grpSpPr>
          <p:pic>
            <p:nvPicPr>
              <p:cNvPr id="50" name="Picture 32" descr="circuler_1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gray">
              <a:xfrm>
                <a:off x="887" y="2040"/>
                <a:ext cx="430" cy="4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1" name="Oval 33"/>
              <p:cNvSpPr>
                <a:spLocks noChangeArrowheads="1"/>
              </p:cNvSpPr>
              <p:nvPr/>
            </p:nvSpPr>
            <p:spPr bwMode="gray">
              <a:xfrm>
                <a:off x="887" y="2040"/>
                <a:ext cx="433" cy="422"/>
              </a:xfrm>
              <a:prstGeom prst="ellipse">
                <a:avLst/>
              </a:prstGeom>
              <a:gradFill rotWithShape="1">
                <a:gsLst>
                  <a:gs pos="0">
                    <a:srgbClr val="FFC000"/>
                  </a:gs>
                  <a:gs pos="50000">
                    <a:srgbClr val="FF0000"/>
                  </a:gs>
                  <a:gs pos="100000">
                    <a:srgbClr val="FFC000"/>
                  </a:gs>
                </a:gsLst>
                <a:lin ang="162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ru-RU"/>
              </a:p>
            </p:txBody>
          </p:sp>
          <p:pic>
            <p:nvPicPr>
              <p:cNvPr id="52" name="Picture 34" descr="Picture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930" y="2044"/>
                <a:ext cx="345" cy="1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49" name="Прямоугольник 48"/>
            <p:cNvSpPr/>
            <p:nvPr/>
          </p:nvSpPr>
          <p:spPr bwMode="auto">
            <a:xfrm>
              <a:off x="6209854" y="5602427"/>
              <a:ext cx="288906" cy="87164"/>
            </a:xfrm>
            <a:prstGeom prst="rect">
              <a:avLst/>
            </a:prstGeom>
            <a:solidFill>
              <a:schemeClr val="accent4">
                <a:lumMod val="2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eaLnBrk="0" hangingPunct="0">
                <a:defRPr/>
              </a:pPr>
              <a:endParaRPr lang="ru-RU">
                <a:cs typeface="+mn-cs"/>
              </a:endParaRPr>
            </a:p>
          </p:txBody>
        </p:sp>
      </p:grpSp>
      <p:grpSp>
        <p:nvGrpSpPr>
          <p:cNvPr id="53" name="Группа 64"/>
          <p:cNvGrpSpPr>
            <a:grpSpLocks/>
          </p:cNvGrpSpPr>
          <p:nvPr/>
        </p:nvGrpSpPr>
        <p:grpSpPr bwMode="auto">
          <a:xfrm>
            <a:off x="3457571" y="5819786"/>
            <a:ext cx="488950" cy="479425"/>
            <a:chOff x="6114610" y="5394815"/>
            <a:chExt cx="488917" cy="480200"/>
          </a:xfrm>
        </p:grpSpPr>
        <p:grpSp>
          <p:nvGrpSpPr>
            <p:cNvPr id="54" name="Group 31"/>
            <p:cNvGrpSpPr>
              <a:grpSpLocks/>
            </p:cNvGrpSpPr>
            <p:nvPr/>
          </p:nvGrpSpPr>
          <p:grpSpPr bwMode="auto">
            <a:xfrm>
              <a:off x="6114610" y="5394815"/>
              <a:ext cx="488917" cy="480200"/>
              <a:chOff x="887" y="2040"/>
              <a:chExt cx="433" cy="422"/>
            </a:xfrm>
          </p:grpSpPr>
          <p:pic>
            <p:nvPicPr>
              <p:cNvPr id="56" name="Picture 32" descr="circuler_1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gray">
              <a:xfrm>
                <a:off x="887" y="2040"/>
                <a:ext cx="430" cy="4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7" name="Oval 33"/>
              <p:cNvSpPr>
                <a:spLocks noChangeArrowheads="1"/>
              </p:cNvSpPr>
              <p:nvPr/>
            </p:nvSpPr>
            <p:spPr bwMode="gray">
              <a:xfrm>
                <a:off x="887" y="2040"/>
                <a:ext cx="433" cy="422"/>
              </a:xfrm>
              <a:prstGeom prst="ellipse">
                <a:avLst/>
              </a:prstGeom>
              <a:gradFill rotWithShape="1">
                <a:gsLst>
                  <a:gs pos="0">
                    <a:srgbClr val="FFC000"/>
                  </a:gs>
                  <a:gs pos="50000">
                    <a:srgbClr val="FF0000"/>
                  </a:gs>
                  <a:gs pos="100000">
                    <a:srgbClr val="FFC000"/>
                  </a:gs>
                </a:gsLst>
                <a:lin ang="162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ru-RU"/>
              </a:p>
            </p:txBody>
          </p:sp>
          <p:pic>
            <p:nvPicPr>
              <p:cNvPr id="58" name="Picture 34" descr="Picture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930" y="2044"/>
                <a:ext cx="345" cy="1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55" name="Прямоугольник 54"/>
            <p:cNvSpPr/>
            <p:nvPr/>
          </p:nvSpPr>
          <p:spPr bwMode="auto">
            <a:xfrm>
              <a:off x="6209854" y="5603114"/>
              <a:ext cx="288906" cy="87453"/>
            </a:xfrm>
            <a:prstGeom prst="rect">
              <a:avLst/>
            </a:prstGeom>
            <a:solidFill>
              <a:schemeClr val="accent4">
                <a:lumMod val="2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eaLnBrk="0" hangingPunct="0">
                <a:defRPr/>
              </a:pPr>
              <a:endParaRPr lang="ru-RU"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Box 6"/>
          <p:cNvSpPr txBox="1">
            <a:spLocks noChangeArrowheads="1"/>
          </p:cNvSpPr>
          <p:nvPr/>
        </p:nvSpPr>
        <p:spPr bwMode="auto">
          <a:xfrm>
            <a:off x="8796338" y="6442075"/>
            <a:ext cx="4016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/>
              <a:t>28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776913" y="14288"/>
            <a:ext cx="3302000" cy="307975"/>
          </a:xfrm>
          <a:prstGeom prst="rect">
            <a:avLst/>
          </a:prstGeom>
          <a:ln>
            <a:solidFill>
              <a:schemeClr val="accent4"/>
            </a:solidFill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ru-RU" sz="1400" b="1" dirty="0">
                <a:latin typeface="Arial" pitchFamily="34" charset="0"/>
              </a:rPr>
              <a:t>Модели атомов. Опыт Резерфорда</a:t>
            </a:r>
            <a:endParaRPr lang="ru-RU" sz="1400" dirty="0"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8588" y="877888"/>
            <a:ext cx="5019675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2400" b="1" dirty="0">
                <a:latin typeface="Arial" pitchFamily="34" charset="0"/>
              </a:rPr>
              <a:t>Такова  электронно-ядерная </a:t>
            </a:r>
            <a:br>
              <a:rPr lang="ru-RU" sz="2400" b="1" dirty="0">
                <a:latin typeface="Arial" pitchFamily="34" charset="0"/>
              </a:rPr>
            </a:br>
            <a:r>
              <a:rPr lang="ru-RU" sz="2400" b="1" dirty="0">
                <a:latin typeface="Arial" pitchFamily="34" charset="0"/>
              </a:rPr>
              <a:t>модель атома по Резерфорду</a:t>
            </a:r>
            <a:r>
              <a:rPr lang="en-US" sz="2400" b="1" dirty="0">
                <a:latin typeface="Arial" pitchFamily="34" charset="0"/>
              </a:rPr>
              <a:t/>
            </a:r>
            <a:br>
              <a:rPr lang="en-US" sz="2400" b="1" dirty="0">
                <a:latin typeface="Arial" pitchFamily="34" charset="0"/>
              </a:rPr>
            </a:b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571868" y="5241925"/>
            <a:ext cx="550704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400" b="1" dirty="0">
                <a:latin typeface="Arial" pitchFamily="34" charset="0"/>
              </a:rPr>
              <a:t>Иногда ее называют планетарной  </a:t>
            </a:r>
            <a:br>
              <a:rPr lang="ru-RU" sz="2400" b="1" dirty="0">
                <a:latin typeface="Arial" pitchFamily="34" charset="0"/>
              </a:rPr>
            </a:br>
            <a:r>
              <a:rPr lang="ru-RU" sz="2400" b="1" dirty="0">
                <a:latin typeface="Arial" pitchFamily="34" charset="0"/>
              </a:rPr>
              <a:t>из-за сходства со строением Солнечной системы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Ознакомиться с презентацией и видео « Опыт Резерфорда»</a:t>
            </a:r>
          </a:p>
          <a:p>
            <a:pPr eaLnBrk="1" hangingPunct="1">
              <a:defRPr/>
            </a:pPr>
            <a:r>
              <a:rPr lang="ru-RU" dirty="0" smtClean="0"/>
              <a:t>Выписать в тетрадь модель атома Томсона, модель Резерфорда, наблюдения и выводы по опыту Резерфорда. </a:t>
            </a:r>
          </a:p>
          <a:p>
            <a:pPr eaLnBrk="1" hangingPunct="1">
              <a:defRPr/>
            </a:pPr>
            <a:r>
              <a:rPr lang="ru-RU" dirty="0" smtClean="0"/>
              <a:t>Прочитать </a:t>
            </a:r>
            <a:r>
              <a:rPr lang="ru-RU" dirty="0" smtClean="0">
                <a:cs typeface="Times New Roman"/>
              </a:rPr>
              <a:t>§ 52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14765" y="1988840"/>
            <a:ext cx="8280920" cy="224676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В истории развития физики одна из самых интересных и увлекательных страниц – это история открытия сложного строения атома. 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На протяжении веков люди думали о строении вещества…</a:t>
            </a:r>
            <a: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 </a:t>
            </a:r>
          </a:p>
        </p:txBody>
      </p:sp>
      <p:sp>
        <p:nvSpPr>
          <p:cNvPr id="18435" name="TextBox 5"/>
          <p:cNvSpPr txBox="1">
            <a:spLocks noChangeArrowheads="1"/>
          </p:cNvSpPr>
          <p:nvPr/>
        </p:nvSpPr>
        <p:spPr bwMode="auto">
          <a:xfrm>
            <a:off x="8796338" y="6442075"/>
            <a:ext cx="4016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/>
              <a:t>12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776913" y="14288"/>
            <a:ext cx="3302000" cy="307975"/>
          </a:xfrm>
          <a:prstGeom prst="rect">
            <a:avLst/>
          </a:prstGeom>
          <a:ln>
            <a:solidFill>
              <a:schemeClr val="accent4"/>
            </a:solidFill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ru-RU" sz="1400" b="1" dirty="0">
                <a:latin typeface="Arial" pitchFamily="34" charset="0"/>
              </a:rPr>
              <a:t>Модели атомов. Опыт Резерфорда</a:t>
            </a:r>
            <a:endParaRPr lang="ru-RU" sz="1400" dirty="0"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AutoShape 4"/>
          <p:cNvSpPr>
            <a:spLocks noChangeArrowheads="1"/>
          </p:cNvSpPr>
          <p:nvPr/>
        </p:nvSpPr>
        <p:spPr bwMode="ltGray">
          <a:xfrm>
            <a:off x="249238" y="1668463"/>
            <a:ext cx="8643937" cy="992187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28575" algn="ctr">
            <a:solidFill>
              <a:srgbClr val="FEFEFE"/>
            </a:solidFill>
            <a:round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ru-RU" b="1" dirty="0">
                <a:latin typeface="Arial" pitchFamily="34" charset="0"/>
              </a:rPr>
              <a:t>Древнегреческий философ-материалист,  основатель атомистической</a:t>
            </a:r>
            <a:br>
              <a:rPr lang="ru-RU" b="1" dirty="0">
                <a:latin typeface="Arial" pitchFamily="34" charset="0"/>
              </a:rPr>
            </a:br>
            <a:r>
              <a:rPr lang="ru-RU" b="1" dirty="0">
                <a:latin typeface="Arial" pitchFamily="34" charset="0"/>
              </a:rPr>
              <a:t> гипотезы  объяснения мира</a:t>
            </a:r>
          </a:p>
        </p:txBody>
      </p:sp>
      <p:sp>
        <p:nvSpPr>
          <p:cNvPr id="19459" name="Прямоугольник 131"/>
          <p:cNvSpPr>
            <a:spLocks noChangeArrowheads="1"/>
          </p:cNvSpPr>
          <p:nvPr/>
        </p:nvSpPr>
        <p:spPr bwMode="auto">
          <a:xfrm>
            <a:off x="2286000" y="1177925"/>
            <a:ext cx="457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b="1">
                <a:latin typeface="Arial" pitchFamily="34" charset="0"/>
              </a:rPr>
              <a:t>(460-370 гг. до н.э.)</a:t>
            </a:r>
          </a:p>
        </p:txBody>
      </p:sp>
      <p:sp>
        <p:nvSpPr>
          <p:cNvPr id="19460" name="WordArt 2"/>
          <p:cNvSpPr>
            <a:spLocks noChangeArrowheads="1" noChangeShapeType="1" noTextEdit="1"/>
          </p:cNvSpPr>
          <p:nvPr/>
        </p:nvSpPr>
        <p:spPr bwMode="gray">
          <a:xfrm>
            <a:off x="3035300" y="693738"/>
            <a:ext cx="3086100" cy="42862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5400" b="1" kern="10">
                <a:ln w="2540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107763" dir="2700000" algn="ctr" rotWithShape="0">
                    <a:srgbClr val="969696">
                      <a:alpha val="50000"/>
                    </a:srgbClr>
                  </a:outerShdw>
                </a:effectLst>
                <a:latin typeface="+mj-lt"/>
                <a:ea typeface="+mj-lt"/>
                <a:cs typeface="+mj-lt"/>
              </a:rPr>
              <a:t>Демокрит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25488" y="3357563"/>
            <a:ext cx="7646987" cy="2246312"/>
          </a:xfrm>
          <a:prstGeom prst="rect">
            <a:avLst/>
          </a:prstGeom>
          <a:ln w="38100">
            <a:solidFill>
              <a:schemeClr val="accent4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indent="450850" eaLnBrk="0" hangingPunct="0"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Свойства того или иного вещества определяются формой, массой, и прочими характеристиками образующих его атомов. Например, у огня атомы остры, поэтому огонь способен обжигать, у твёрдых тел они шероховаты, поэтому накрепко сцепляются друг с другом, у воды - гладки, поэтому она способна течь. Даже душа человека, состоит из атомов.</a:t>
            </a:r>
          </a:p>
        </p:txBody>
      </p:sp>
      <p:sp>
        <p:nvSpPr>
          <p:cNvPr id="19464" name="TextBox 9"/>
          <p:cNvSpPr txBox="1">
            <a:spLocks noChangeArrowheads="1"/>
          </p:cNvSpPr>
          <p:nvPr/>
        </p:nvSpPr>
        <p:spPr bwMode="auto">
          <a:xfrm>
            <a:off x="8796338" y="6442075"/>
            <a:ext cx="4016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/>
              <a:t>13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776913" y="14288"/>
            <a:ext cx="3302000" cy="307975"/>
          </a:xfrm>
          <a:prstGeom prst="rect">
            <a:avLst/>
          </a:prstGeom>
          <a:ln>
            <a:solidFill>
              <a:schemeClr val="accent4"/>
            </a:solidFill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ru-RU" sz="1400" b="1" dirty="0">
                <a:latin typeface="Arial" pitchFamily="34" charset="0"/>
              </a:rPr>
              <a:t>Модели атомов. Опыт Резерфорда</a:t>
            </a:r>
            <a:endParaRPr lang="ru-RU" sz="1400" dirty="0"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86063" y="3157538"/>
            <a:ext cx="5986462" cy="30956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en-US" sz="2400" dirty="0"/>
          </a:p>
        </p:txBody>
      </p:sp>
      <p:sp>
        <p:nvSpPr>
          <p:cNvPr id="20483" name="Freeform 3"/>
          <p:cNvSpPr>
            <a:spLocks/>
          </p:cNvSpPr>
          <p:nvPr/>
        </p:nvSpPr>
        <p:spPr bwMode="gray">
          <a:xfrm>
            <a:off x="892175" y="2636838"/>
            <a:ext cx="7373938" cy="2676525"/>
          </a:xfrm>
          <a:custGeom>
            <a:avLst/>
            <a:gdLst>
              <a:gd name="T0" fmla="*/ 2217796 w 4728"/>
              <a:gd name="T1" fmla="*/ 4763 h 1686"/>
              <a:gd name="T2" fmla="*/ 299449 w 4728"/>
              <a:gd name="T3" fmla="*/ 1119188 h 1686"/>
              <a:gd name="T4" fmla="*/ 1709356 w 4728"/>
              <a:gd name="T5" fmla="*/ 2051050 h 1686"/>
              <a:gd name="T6" fmla="*/ 3724400 w 4728"/>
              <a:gd name="T7" fmla="*/ 2266950 h 1686"/>
              <a:gd name="T8" fmla="*/ 5726966 w 4728"/>
              <a:gd name="T9" fmla="*/ 2024063 h 1686"/>
              <a:gd name="T10" fmla="*/ 7055773 w 4728"/>
              <a:gd name="T11" fmla="*/ 1119188 h 1686"/>
              <a:gd name="T12" fmla="*/ 5137426 w 4728"/>
              <a:gd name="T13" fmla="*/ 42862 h 1686"/>
              <a:gd name="T14" fmla="*/ 7336507 w 4728"/>
              <a:gd name="T15" fmla="*/ 1138238 h 1686"/>
              <a:gd name="T16" fmla="*/ 5923480 w 4728"/>
              <a:gd name="T17" fmla="*/ 2362200 h 1686"/>
              <a:gd name="T18" fmla="*/ 3761831 w 4728"/>
              <a:gd name="T19" fmla="*/ 2671763 h 1686"/>
              <a:gd name="T20" fmla="*/ 1515962 w 4728"/>
              <a:gd name="T21" fmla="*/ 2390775 h 1686"/>
              <a:gd name="T22" fmla="*/ 37431 w 4728"/>
              <a:gd name="T23" fmla="*/ 1147763 h 1686"/>
              <a:gd name="T24" fmla="*/ 2217796 w 4728"/>
              <a:gd name="T25" fmla="*/ 4763 h 168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4728"/>
              <a:gd name="T40" fmla="*/ 0 h 1686"/>
              <a:gd name="T41" fmla="*/ 4728 w 4728"/>
              <a:gd name="T42" fmla="*/ 1686 h 168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4728" h="1686">
                <a:moveTo>
                  <a:pt x="1422" y="3"/>
                </a:moveTo>
                <a:cubicBezTo>
                  <a:pt x="1450" y="0"/>
                  <a:pt x="252" y="159"/>
                  <a:pt x="192" y="705"/>
                </a:cubicBezTo>
                <a:cubicBezTo>
                  <a:pt x="222" y="1041"/>
                  <a:pt x="828" y="1203"/>
                  <a:pt x="1096" y="1292"/>
                </a:cubicBezTo>
                <a:cubicBezTo>
                  <a:pt x="1364" y="1381"/>
                  <a:pt x="1955" y="1428"/>
                  <a:pt x="2388" y="1428"/>
                </a:cubicBezTo>
                <a:cubicBezTo>
                  <a:pt x="2821" y="1428"/>
                  <a:pt x="3307" y="1379"/>
                  <a:pt x="3672" y="1275"/>
                </a:cubicBezTo>
                <a:cubicBezTo>
                  <a:pt x="4037" y="1171"/>
                  <a:pt x="4506" y="987"/>
                  <a:pt x="4524" y="705"/>
                </a:cubicBezTo>
                <a:cubicBezTo>
                  <a:pt x="4518" y="207"/>
                  <a:pt x="3269" y="50"/>
                  <a:pt x="3294" y="27"/>
                </a:cubicBezTo>
                <a:cubicBezTo>
                  <a:pt x="3324" y="29"/>
                  <a:pt x="4674" y="201"/>
                  <a:pt x="4704" y="717"/>
                </a:cubicBezTo>
                <a:cubicBezTo>
                  <a:pt x="4728" y="1077"/>
                  <a:pt x="4236" y="1365"/>
                  <a:pt x="3798" y="1488"/>
                </a:cubicBezTo>
                <a:cubicBezTo>
                  <a:pt x="3360" y="1611"/>
                  <a:pt x="2883" y="1680"/>
                  <a:pt x="2412" y="1683"/>
                </a:cubicBezTo>
                <a:cubicBezTo>
                  <a:pt x="1941" y="1686"/>
                  <a:pt x="1374" y="1644"/>
                  <a:pt x="972" y="1506"/>
                </a:cubicBezTo>
                <a:cubicBezTo>
                  <a:pt x="570" y="1368"/>
                  <a:pt x="0" y="1173"/>
                  <a:pt x="24" y="723"/>
                </a:cubicBezTo>
                <a:cubicBezTo>
                  <a:pt x="42" y="117"/>
                  <a:pt x="1394" y="6"/>
                  <a:pt x="1422" y="3"/>
                </a:cubicBezTo>
                <a:close/>
              </a:path>
            </a:pathLst>
          </a:custGeom>
          <a:gradFill rotWithShape="1">
            <a:gsLst>
              <a:gs pos="0">
                <a:srgbClr val="080808"/>
              </a:gs>
              <a:gs pos="100000">
                <a:srgbClr val="D0D0D0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Bottom">
              <a:rot lat="21299996" lon="0" rev="0"/>
            </a:camera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080808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gray">
          <a:xfrm>
            <a:off x="1135063" y="2062163"/>
            <a:ext cx="2208212" cy="1563687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scene3d>
            <a:camera prst="legacyPerspectiveBottomRight"/>
            <a:lightRig rig="legacyFlat3" dir="r"/>
          </a:scene3d>
          <a:sp3d extrusionH="121893000" prstMaterial="legacyMetal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pPr eaLnBrk="0" hangingPunct="0"/>
            <a:endParaRPr lang="ru-RU"/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gray">
          <a:xfrm>
            <a:off x="5776913" y="2043113"/>
            <a:ext cx="2206625" cy="1601787"/>
          </a:xfrm>
          <a:prstGeom prst="rect">
            <a:avLst/>
          </a:prstGeom>
          <a:solidFill>
            <a:srgbClr val="BBC557"/>
          </a:solidFill>
          <a:ln w="9525">
            <a:miter lim="800000"/>
            <a:headEnd/>
            <a:tailEnd/>
          </a:ln>
          <a:scene3d>
            <a:camera prst="legacyPerspectiveBottomLeft"/>
            <a:lightRig rig="legacyFlat3" dir="r"/>
          </a:scene3d>
          <a:sp3d extrusionH="121893000" prstMaterial="legacyMetal">
            <a:bevelT w="13500" h="13500" prst="angle"/>
            <a:bevelB w="13500" h="13500" prst="angle"/>
            <a:extrusionClr>
              <a:srgbClr val="BBC557"/>
            </a:extrusionClr>
          </a:sp3d>
        </p:spPr>
        <p:txBody>
          <a:bodyPr wrap="none" anchor="ctr">
            <a:flatTx/>
          </a:bodyPr>
          <a:lstStyle/>
          <a:p>
            <a:pPr eaLnBrk="0" hangingPunct="0"/>
            <a:endParaRPr lang="ru-RU"/>
          </a:p>
        </p:txBody>
      </p:sp>
      <p:sp>
        <p:nvSpPr>
          <p:cNvPr id="20486" name="Rectangle 7"/>
          <p:cNvSpPr>
            <a:spLocks noChangeArrowheads="1"/>
          </p:cNvSpPr>
          <p:nvPr/>
        </p:nvSpPr>
        <p:spPr bwMode="gray">
          <a:xfrm>
            <a:off x="3440113" y="2062163"/>
            <a:ext cx="2208212" cy="1582737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r"/>
          </a:scene3d>
          <a:sp3d extrusionH="1218930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eaLnBrk="0" hangingPunct="0"/>
            <a:endParaRPr lang="ru-RU"/>
          </a:p>
        </p:txBody>
      </p:sp>
      <p:sp>
        <p:nvSpPr>
          <p:cNvPr id="20487" name="AutoShape 8"/>
          <p:cNvSpPr>
            <a:spLocks noChangeArrowheads="1"/>
          </p:cNvSpPr>
          <p:nvPr/>
        </p:nvSpPr>
        <p:spPr bwMode="ltGray">
          <a:xfrm>
            <a:off x="1266825" y="2159000"/>
            <a:ext cx="1947863" cy="1368425"/>
          </a:xfrm>
          <a:prstGeom prst="bevel">
            <a:avLst>
              <a:gd name="adj" fmla="val 1648"/>
            </a:avLst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/>
          </a:p>
        </p:txBody>
      </p:sp>
      <p:sp>
        <p:nvSpPr>
          <p:cNvPr id="20488" name="AutoShape 9"/>
          <p:cNvSpPr>
            <a:spLocks noChangeArrowheads="1"/>
          </p:cNvSpPr>
          <p:nvPr/>
        </p:nvSpPr>
        <p:spPr bwMode="ltGray">
          <a:xfrm>
            <a:off x="3576638" y="2124075"/>
            <a:ext cx="1966912" cy="1411288"/>
          </a:xfrm>
          <a:prstGeom prst="bevel">
            <a:avLst>
              <a:gd name="adj" fmla="val 1648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/>
          </a:p>
        </p:txBody>
      </p:sp>
      <p:sp>
        <p:nvSpPr>
          <p:cNvPr id="20489" name="AutoShape 10"/>
          <p:cNvSpPr>
            <a:spLocks noChangeArrowheads="1"/>
          </p:cNvSpPr>
          <p:nvPr/>
        </p:nvSpPr>
        <p:spPr bwMode="ltGray">
          <a:xfrm>
            <a:off x="5903913" y="2124075"/>
            <a:ext cx="1947862" cy="1403350"/>
          </a:xfrm>
          <a:prstGeom prst="bevel">
            <a:avLst>
              <a:gd name="adj" fmla="val 1648"/>
            </a:avLst>
          </a:prstGeom>
          <a:solidFill>
            <a:srgbClr val="BBC55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/>
          </a:p>
        </p:txBody>
      </p:sp>
      <p:sp>
        <p:nvSpPr>
          <p:cNvPr id="20490" name="Rectangle 27"/>
          <p:cNvSpPr>
            <a:spLocks noChangeArrowheads="1"/>
          </p:cNvSpPr>
          <p:nvPr/>
        </p:nvSpPr>
        <p:spPr bwMode="auto">
          <a:xfrm>
            <a:off x="1454150" y="2349500"/>
            <a:ext cx="15335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Arial" pitchFamily="34" charset="0"/>
              </a:rPr>
              <a:t>Все тела состоят из атомов</a:t>
            </a:r>
            <a:endParaRPr lang="en-US" b="1">
              <a:solidFill>
                <a:srgbClr val="FEFEFE"/>
              </a:solidFill>
              <a:latin typeface="Arial" pitchFamily="34" charset="0"/>
            </a:endParaRPr>
          </a:p>
        </p:txBody>
      </p:sp>
      <p:sp>
        <p:nvSpPr>
          <p:cNvPr id="20491" name="Rectangle 28"/>
          <p:cNvSpPr>
            <a:spLocks noChangeArrowheads="1"/>
          </p:cNvSpPr>
          <p:nvPr/>
        </p:nvSpPr>
        <p:spPr bwMode="auto">
          <a:xfrm>
            <a:off x="3375025" y="2159000"/>
            <a:ext cx="23574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Arial" pitchFamily="34" charset="0"/>
              </a:rPr>
              <a:t>Атомы имеют форму правильных многогранников</a:t>
            </a:r>
            <a:endParaRPr lang="en-US" b="1">
              <a:latin typeface="Arial" pitchFamily="34" charset="0"/>
            </a:endParaRPr>
          </a:p>
        </p:txBody>
      </p:sp>
      <p:sp>
        <p:nvSpPr>
          <p:cNvPr id="20492" name="Rectangle 29"/>
          <p:cNvSpPr>
            <a:spLocks noChangeArrowheads="1"/>
          </p:cNvSpPr>
          <p:nvPr/>
        </p:nvSpPr>
        <p:spPr bwMode="auto">
          <a:xfrm>
            <a:off x="5991225" y="2270125"/>
            <a:ext cx="16748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Arial" pitchFamily="34" charset="0"/>
              </a:rPr>
              <a:t>Физические атомы неделимы</a:t>
            </a:r>
            <a:endParaRPr lang="en-US" b="1">
              <a:latin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90550" y="757238"/>
            <a:ext cx="7975600" cy="1076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Основные элементы картины природы 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Демокрита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0494" name="Скругленный прямоугольник 2"/>
          <p:cNvSpPr>
            <a:spLocks noChangeArrowheads="1"/>
          </p:cNvSpPr>
          <p:nvPr/>
        </p:nvSpPr>
        <p:spPr bwMode="auto">
          <a:xfrm>
            <a:off x="1511300" y="5313363"/>
            <a:ext cx="6105525" cy="6365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>
                <a:latin typeface="Arial" pitchFamily="34" charset="0"/>
              </a:rPr>
              <a:t>Материя состоит из крошечных неделимых частиц - атомов</a:t>
            </a:r>
          </a:p>
        </p:txBody>
      </p:sp>
      <p:sp>
        <p:nvSpPr>
          <p:cNvPr id="20495" name="TextBox 20"/>
          <p:cNvSpPr txBox="1">
            <a:spLocks noChangeArrowheads="1"/>
          </p:cNvSpPr>
          <p:nvPr/>
        </p:nvSpPr>
        <p:spPr bwMode="auto">
          <a:xfrm>
            <a:off x="8796338" y="6442075"/>
            <a:ext cx="4016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/>
              <a:t>14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776913" y="14288"/>
            <a:ext cx="3302000" cy="307975"/>
          </a:xfrm>
          <a:prstGeom prst="rect">
            <a:avLst/>
          </a:prstGeom>
          <a:ln>
            <a:solidFill>
              <a:schemeClr val="accent4"/>
            </a:solidFill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ru-RU" sz="1400" b="1" dirty="0">
                <a:latin typeface="Arial" pitchFamily="34" charset="0"/>
              </a:rPr>
              <a:t>Модели атомов. Опыт Резерфорда</a:t>
            </a:r>
            <a:endParaRPr lang="ru-RU" sz="1400" dirty="0"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86063" y="3549650"/>
            <a:ext cx="5986462" cy="30956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en-US" sz="2400" dirty="0"/>
          </a:p>
        </p:txBody>
      </p:sp>
      <p:sp>
        <p:nvSpPr>
          <p:cNvPr id="21507" name="Freeform 3"/>
          <p:cNvSpPr>
            <a:spLocks/>
          </p:cNvSpPr>
          <p:nvPr/>
        </p:nvSpPr>
        <p:spPr bwMode="gray">
          <a:xfrm>
            <a:off x="1071563" y="3592513"/>
            <a:ext cx="7373937" cy="2676525"/>
          </a:xfrm>
          <a:custGeom>
            <a:avLst/>
            <a:gdLst>
              <a:gd name="T0" fmla="*/ 2217796 w 4728"/>
              <a:gd name="T1" fmla="*/ 4763 h 1686"/>
              <a:gd name="T2" fmla="*/ 299449 w 4728"/>
              <a:gd name="T3" fmla="*/ 1119188 h 1686"/>
              <a:gd name="T4" fmla="*/ 1709356 w 4728"/>
              <a:gd name="T5" fmla="*/ 2051050 h 1686"/>
              <a:gd name="T6" fmla="*/ 3724400 w 4728"/>
              <a:gd name="T7" fmla="*/ 2266950 h 1686"/>
              <a:gd name="T8" fmla="*/ 5726965 w 4728"/>
              <a:gd name="T9" fmla="*/ 2024063 h 1686"/>
              <a:gd name="T10" fmla="*/ 7055772 w 4728"/>
              <a:gd name="T11" fmla="*/ 1119188 h 1686"/>
              <a:gd name="T12" fmla="*/ 5137425 w 4728"/>
              <a:gd name="T13" fmla="*/ 42862 h 1686"/>
              <a:gd name="T14" fmla="*/ 7336506 w 4728"/>
              <a:gd name="T15" fmla="*/ 1138238 h 1686"/>
              <a:gd name="T16" fmla="*/ 5923479 w 4728"/>
              <a:gd name="T17" fmla="*/ 2362200 h 1686"/>
              <a:gd name="T18" fmla="*/ 3761831 w 4728"/>
              <a:gd name="T19" fmla="*/ 2671763 h 1686"/>
              <a:gd name="T20" fmla="*/ 1515961 w 4728"/>
              <a:gd name="T21" fmla="*/ 2390775 h 1686"/>
              <a:gd name="T22" fmla="*/ 37431 w 4728"/>
              <a:gd name="T23" fmla="*/ 1147763 h 1686"/>
              <a:gd name="T24" fmla="*/ 2217796 w 4728"/>
              <a:gd name="T25" fmla="*/ 4763 h 168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4728"/>
              <a:gd name="T40" fmla="*/ 0 h 1686"/>
              <a:gd name="T41" fmla="*/ 4728 w 4728"/>
              <a:gd name="T42" fmla="*/ 1686 h 168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4728" h="1686">
                <a:moveTo>
                  <a:pt x="1422" y="3"/>
                </a:moveTo>
                <a:cubicBezTo>
                  <a:pt x="1450" y="0"/>
                  <a:pt x="252" y="159"/>
                  <a:pt x="192" y="705"/>
                </a:cubicBezTo>
                <a:cubicBezTo>
                  <a:pt x="222" y="1041"/>
                  <a:pt x="828" y="1203"/>
                  <a:pt x="1096" y="1292"/>
                </a:cubicBezTo>
                <a:cubicBezTo>
                  <a:pt x="1364" y="1381"/>
                  <a:pt x="1955" y="1428"/>
                  <a:pt x="2388" y="1428"/>
                </a:cubicBezTo>
                <a:cubicBezTo>
                  <a:pt x="2821" y="1428"/>
                  <a:pt x="3307" y="1379"/>
                  <a:pt x="3672" y="1275"/>
                </a:cubicBezTo>
                <a:cubicBezTo>
                  <a:pt x="4037" y="1171"/>
                  <a:pt x="4506" y="987"/>
                  <a:pt x="4524" y="705"/>
                </a:cubicBezTo>
                <a:cubicBezTo>
                  <a:pt x="4518" y="207"/>
                  <a:pt x="3269" y="50"/>
                  <a:pt x="3294" y="27"/>
                </a:cubicBezTo>
                <a:cubicBezTo>
                  <a:pt x="3324" y="29"/>
                  <a:pt x="4674" y="201"/>
                  <a:pt x="4704" y="717"/>
                </a:cubicBezTo>
                <a:cubicBezTo>
                  <a:pt x="4728" y="1077"/>
                  <a:pt x="4236" y="1365"/>
                  <a:pt x="3798" y="1488"/>
                </a:cubicBezTo>
                <a:cubicBezTo>
                  <a:pt x="3360" y="1611"/>
                  <a:pt x="2883" y="1680"/>
                  <a:pt x="2412" y="1683"/>
                </a:cubicBezTo>
                <a:cubicBezTo>
                  <a:pt x="1941" y="1686"/>
                  <a:pt x="1374" y="1644"/>
                  <a:pt x="972" y="1506"/>
                </a:cubicBezTo>
                <a:cubicBezTo>
                  <a:pt x="570" y="1368"/>
                  <a:pt x="0" y="1173"/>
                  <a:pt x="24" y="723"/>
                </a:cubicBezTo>
                <a:cubicBezTo>
                  <a:pt x="42" y="117"/>
                  <a:pt x="1394" y="6"/>
                  <a:pt x="1422" y="3"/>
                </a:cubicBezTo>
                <a:close/>
              </a:path>
            </a:pathLst>
          </a:custGeom>
          <a:gradFill rotWithShape="1">
            <a:gsLst>
              <a:gs pos="0">
                <a:srgbClr val="080808"/>
              </a:gs>
              <a:gs pos="100000">
                <a:srgbClr val="D0D0D0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Bottom">
              <a:rot lat="21299996" lon="0" rev="0"/>
            </a:camera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080808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83" name="AutoShape 4"/>
          <p:cNvSpPr>
            <a:spLocks noChangeArrowheads="1"/>
          </p:cNvSpPr>
          <p:nvPr/>
        </p:nvSpPr>
        <p:spPr bwMode="ltGray">
          <a:xfrm>
            <a:off x="244475" y="1685925"/>
            <a:ext cx="8643938" cy="992188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28575" algn="ctr">
            <a:solidFill>
              <a:srgbClr val="FEFEFE"/>
            </a:solidFill>
            <a:round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ru-RU" b="1" dirty="0">
                <a:latin typeface="Arial" pitchFamily="34" charset="0"/>
              </a:rPr>
              <a:t>Первый русский ученый-естествоиспытатель мирового значения, </a:t>
            </a:r>
            <a:br>
              <a:rPr lang="ru-RU" b="1" dirty="0">
                <a:latin typeface="Arial" pitchFamily="34" charset="0"/>
              </a:rPr>
            </a:br>
            <a:r>
              <a:rPr lang="ru-RU" b="1" dirty="0">
                <a:latin typeface="Arial" pitchFamily="34" charset="0"/>
              </a:rPr>
              <a:t>основоположник молекулярно-кинетической теории, экспериментально</a:t>
            </a:r>
            <a:br>
              <a:rPr lang="ru-RU" b="1" dirty="0">
                <a:latin typeface="Arial" pitchFamily="34" charset="0"/>
              </a:rPr>
            </a:br>
            <a:r>
              <a:rPr lang="ru-RU" b="1" dirty="0">
                <a:latin typeface="Arial" pitchFamily="34" charset="0"/>
              </a:rPr>
              <a:t> подтвердил атомистическое строение вещества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gray">
          <a:xfrm>
            <a:off x="500063" y="3032125"/>
            <a:ext cx="2995612" cy="1582738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scene3d>
            <a:camera prst="legacyPerspectiveBottomRight"/>
            <a:lightRig rig="legacyFlat3" dir="r"/>
          </a:scene3d>
          <a:sp3d extrusionH="121893000" prstMaterial="legacyMetal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pPr eaLnBrk="0" hangingPunct="0"/>
            <a:endParaRPr lang="ru-RU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gray">
          <a:xfrm>
            <a:off x="5918200" y="3063875"/>
            <a:ext cx="2928938" cy="1582738"/>
          </a:xfrm>
          <a:prstGeom prst="rect">
            <a:avLst/>
          </a:prstGeom>
          <a:solidFill>
            <a:srgbClr val="BBC557"/>
          </a:solidFill>
          <a:ln w="9525">
            <a:miter lim="800000"/>
            <a:headEnd/>
            <a:tailEnd/>
          </a:ln>
          <a:scene3d>
            <a:camera prst="legacyPerspectiveBottomLeft"/>
            <a:lightRig rig="legacyFlat3" dir="r"/>
          </a:scene3d>
          <a:sp3d extrusionH="121893000" prstMaterial="legacyMetal">
            <a:bevelT w="13500" h="13500" prst="angle"/>
            <a:bevelB w="13500" h="13500" prst="angle"/>
            <a:extrusionClr>
              <a:srgbClr val="BBC557"/>
            </a:extrusionClr>
          </a:sp3d>
        </p:spPr>
        <p:txBody>
          <a:bodyPr wrap="none" anchor="ctr">
            <a:flatTx/>
          </a:bodyPr>
          <a:lstStyle/>
          <a:p>
            <a:pPr eaLnBrk="0" hangingPunct="0"/>
            <a:endParaRPr lang="ru-RU"/>
          </a:p>
        </p:txBody>
      </p:sp>
      <p:sp>
        <p:nvSpPr>
          <p:cNvPr id="21511" name="AutoShape 8"/>
          <p:cNvSpPr>
            <a:spLocks noChangeArrowheads="1"/>
          </p:cNvSpPr>
          <p:nvPr/>
        </p:nvSpPr>
        <p:spPr bwMode="ltGray">
          <a:xfrm>
            <a:off x="546100" y="3090863"/>
            <a:ext cx="2867025" cy="1387475"/>
          </a:xfrm>
          <a:prstGeom prst="bevel">
            <a:avLst>
              <a:gd name="adj" fmla="val 1648"/>
            </a:avLst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b="1">
                <a:latin typeface="Arial" pitchFamily="34" charset="0"/>
              </a:rPr>
              <a:t/>
            </a:r>
            <a:br>
              <a:rPr lang="en-US" b="1">
                <a:latin typeface="Arial" pitchFamily="34" charset="0"/>
              </a:rPr>
            </a:br>
            <a:r>
              <a:rPr lang="en-US" b="1">
                <a:latin typeface="Arial" pitchFamily="34" charset="0"/>
              </a:rPr>
              <a:t>       </a:t>
            </a:r>
            <a:endParaRPr lang="ru-RU" b="1">
              <a:latin typeface="Arial" pitchFamily="34" charset="0"/>
            </a:endParaRPr>
          </a:p>
        </p:txBody>
      </p:sp>
      <p:sp>
        <p:nvSpPr>
          <p:cNvPr id="21512" name="Прямоугольник 131"/>
          <p:cNvSpPr>
            <a:spLocks noChangeArrowheads="1"/>
          </p:cNvSpPr>
          <p:nvPr/>
        </p:nvSpPr>
        <p:spPr bwMode="auto">
          <a:xfrm>
            <a:off x="2870200" y="1316038"/>
            <a:ext cx="33464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b="1">
                <a:latin typeface="Arial" pitchFamily="34" charset="0"/>
              </a:rPr>
              <a:t>(1711-1765 г.г.)</a:t>
            </a:r>
          </a:p>
        </p:txBody>
      </p:sp>
      <p:sp>
        <p:nvSpPr>
          <p:cNvPr id="21513" name="WordArt 2"/>
          <p:cNvSpPr>
            <a:spLocks noChangeArrowheads="1" noChangeShapeType="1" noTextEdit="1"/>
          </p:cNvSpPr>
          <p:nvPr/>
        </p:nvSpPr>
        <p:spPr bwMode="gray">
          <a:xfrm>
            <a:off x="2120900" y="854075"/>
            <a:ext cx="4884738" cy="36988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5400" b="1" kern="10">
                <a:ln w="2540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107763" dir="2700000" algn="ctr" rotWithShape="0">
                    <a:srgbClr val="969696">
                      <a:alpha val="50000"/>
                    </a:srgbClr>
                  </a:outerShdw>
                </a:effectLst>
                <a:latin typeface="+mj-lt"/>
                <a:ea typeface="+mj-lt"/>
                <a:cs typeface="+mj-lt"/>
              </a:rPr>
              <a:t>Ломоносов М.В. </a:t>
            </a:r>
          </a:p>
        </p:txBody>
      </p:sp>
      <p:sp>
        <p:nvSpPr>
          <p:cNvPr id="21514" name="AutoShape 10"/>
          <p:cNvSpPr>
            <a:spLocks noChangeArrowheads="1"/>
          </p:cNvSpPr>
          <p:nvPr/>
        </p:nvSpPr>
        <p:spPr bwMode="ltGray">
          <a:xfrm>
            <a:off x="5929313" y="3095625"/>
            <a:ext cx="2857500" cy="1368425"/>
          </a:xfrm>
          <a:prstGeom prst="bevel">
            <a:avLst>
              <a:gd name="adj" fmla="val 1648"/>
            </a:avLst>
          </a:prstGeom>
          <a:solidFill>
            <a:srgbClr val="BBC55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/>
          </a:p>
        </p:txBody>
      </p:sp>
      <p:sp>
        <p:nvSpPr>
          <p:cNvPr id="21515" name="Rectangle 29"/>
          <p:cNvSpPr>
            <a:spLocks noChangeArrowheads="1"/>
          </p:cNvSpPr>
          <p:nvPr/>
        </p:nvSpPr>
        <p:spPr bwMode="auto">
          <a:xfrm>
            <a:off x="6000750" y="3132138"/>
            <a:ext cx="27860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Arial" pitchFamily="34" charset="0"/>
              </a:rPr>
              <a:t>Молекулы находятся в беспрерывном хаотическом движении</a:t>
            </a:r>
            <a:endParaRPr lang="en-US" b="1">
              <a:latin typeface="Arial" pitchFamily="34" charset="0"/>
            </a:endParaRPr>
          </a:p>
        </p:txBody>
      </p:sp>
      <p:sp>
        <p:nvSpPr>
          <p:cNvPr id="21516" name="Rectangle 29"/>
          <p:cNvSpPr>
            <a:spLocks noChangeArrowheads="1"/>
          </p:cNvSpPr>
          <p:nvPr/>
        </p:nvSpPr>
        <p:spPr bwMode="auto">
          <a:xfrm>
            <a:off x="687388" y="3259138"/>
            <a:ext cx="25161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Arial" pitchFamily="34" charset="0"/>
              </a:rPr>
              <a:t>Все вещества </a:t>
            </a:r>
            <a:br>
              <a:rPr lang="ru-RU" b="1">
                <a:latin typeface="Arial" pitchFamily="34" charset="0"/>
              </a:rPr>
            </a:br>
            <a:r>
              <a:rPr lang="ru-RU" b="1">
                <a:latin typeface="Arial" pitchFamily="34" charset="0"/>
              </a:rPr>
              <a:t>состоят из мельчайших  частиц</a:t>
            </a:r>
            <a:endParaRPr lang="en-US" b="1">
              <a:latin typeface="Arial" pitchFamily="34" charset="0"/>
            </a:endParaRPr>
          </a:p>
        </p:txBody>
      </p:sp>
      <p:sp>
        <p:nvSpPr>
          <p:cNvPr id="21517" name="Rectangle 7"/>
          <p:cNvSpPr>
            <a:spLocks noChangeArrowheads="1"/>
          </p:cNvSpPr>
          <p:nvPr/>
        </p:nvSpPr>
        <p:spPr bwMode="gray">
          <a:xfrm>
            <a:off x="3643313" y="3021013"/>
            <a:ext cx="2208212" cy="1571625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r"/>
          </a:scene3d>
          <a:sp3d extrusionH="1218930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eaLnBrk="0" hangingPunct="0"/>
            <a:endParaRPr lang="ru-RU"/>
          </a:p>
        </p:txBody>
      </p:sp>
      <p:sp>
        <p:nvSpPr>
          <p:cNvPr id="21518" name="AutoShape 9"/>
          <p:cNvSpPr>
            <a:spLocks noChangeArrowheads="1"/>
          </p:cNvSpPr>
          <p:nvPr/>
        </p:nvSpPr>
        <p:spPr bwMode="ltGray">
          <a:xfrm>
            <a:off x="3729038" y="3090863"/>
            <a:ext cx="2071687" cy="1373187"/>
          </a:xfrm>
          <a:prstGeom prst="bevel">
            <a:avLst>
              <a:gd name="adj" fmla="val 1648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ru-RU" b="1">
                <a:latin typeface="Arial" pitchFamily="34" charset="0"/>
              </a:rPr>
              <a:t>Существуют</a:t>
            </a:r>
            <a:br>
              <a:rPr lang="ru-RU" b="1">
                <a:latin typeface="Arial" pitchFamily="34" charset="0"/>
              </a:rPr>
            </a:br>
            <a:r>
              <a:rPr lang="ru-RU" b="1">
                <a:latin typeface="Arial" pitchFamily="34" charset="0"/>
              </a:rPr>
              <a:t>“однородные” и</a:t>
            </a:r>
          </a:p>
          <a:p>
            <a:pPr algn="ctr" eaLnBrk="0" hangingPunct="0"/>
            <a:r>
              <a:rPr lang="ru-RU" b="1">
                <a:latin typeface="Arial" pitchFamily="34" charset="0"/>
              </a:rPr>
              <a:t>“разнородные</a:t>
            </a:r>
            <a:r>
              <a:rPr lang="en-US" b="1">
                <a:latin typeface="Arial" pitchFamily="34" charset="0"/>
              </a:rPr>
              <a:t>”</a:t>
            </a:r>
            <a:r>
              <a:rPr lang="ru-RU" b="1">
                <a:latin typeface="Arial" pitchFamily="34" charset="0"/>
              </a:rPr>
              <a:t/>
            </a:r>
            <a:br>
              <a:rPr lang="ru-RU" b="1">
                <a:latin typeface="Arial" pitchFamily="34" charset="0"/>
              </a:rPr>
            </a:br>
            <a:r>
              <a:rPr lang="ru-RU" b="1">
                <a:latin typeface="Arial" pitchFamily="34" charset="0"/>
              </a:rPr>
              <a:t>частицы</a:t>
            </a:r>
          </a:p>
        </p:txBody>
      </p:sp>
      <p:sp>
        <p:nvSpPr>
          <p:cNvPr id="21519" name="Rectangle 28"/>
          <p:cNvSpPr>
            <a:spLocks noChangeArrowheads="1"/>
          </p:cNvSpPr>
          <p:nvPr/>
        </p:nvSpPr>
        <p:spPr bwMode="auto">
          <a:xfrm>
            <a:off x="3570288" y="3114675"/>
            <a:ext cx="23574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b="1">
              <a:latin typeface="Arial" pitchFamily="3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 bwMode="auto">
          <a:xfrm>
            <a:off x="1790700" y="5827713"/>
            <a:ext cx="5592763" cy="4572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/>
          </a:extLst>
        </p:spPr>
        <p:txBody>
          <a:bodyPr/>
          <a:lstStyle/>
          <a:p>
            <a:pPr algn="ctr" eaLnBrk="0" hangingPunct="0"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Основы молекулярно-кинетической теории</a:t>
            </a:r>
          </a:p>
        </p:txBody>
      </p:sp>
      <p:sp>
        <p:nvSpPr>
          <p:cNvPr id="21523" name="TextBox 22"/>
          <p:cNvSpPr txBox="1">
            <a:spLocks noChangeArrowheads="1"/>
          </p:cNvSpPr>
          <p:nvPr/>
        </p:nvSpPr>
        <p:spPr bwMode="auto">
          <a:xfrm>
            <a:off x="8796338" y="6442075"/>
            <a:ext cx="4016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/>
              <a:t>15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776913" y="14288"/>
            <a:ext cx="3302000" cy="307975"/>
          </a:xfrm>
          <a:prstGeom prst="rect">
            <a:avLst/>
          </a:prstGeom>
          <a:ln>
            <a:solidFill>
              <a:schemeClr val="accent4"/>
            </a:solidFill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ru-RU" sz="1400" b="1" dirty="0">
                <a:latin typeface="Arial" pitchFamily="34" charset="0"/>
              </a:rPr>
              <a:t>Модели атомов. Опыт Резерфорда</a:t>
            </a:r>
            <a:endParaRPr lang="ru-RU" sz="1400" dirty="0"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1113" y="2068513"/>
            <a:ext cx="5986462" cy="3097212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en-US" sz="2400" dirty="0"/>
          </a:p>
        </p:txBody>
      </p:sp>
      <p:sp>
        <p:nvSpPr>
          <p:cNvPr id="22531" name="Freeform 3"/>
          <p:cNvSpPr>
            <a:spLocks/>
          </p:cNvSpPr>
          <p:nvPr/>
        </p:nvSpPr>
        <p:spPr bwMode="gray">
          <a:xfrm>
            <a:off x="836613" y="2511425"/>
            <a:ext cx="7373937" cy="2676525"/>
          </a:xfrm>
          <a:custGeom>
            <a:avLst/>
            <a:gdLst>
              <a:gd name="T0" fmla="*/ 2217796 w 4728"/>
              <a:gd name="T1" fmla="*/ 4763 h 1686"/>
              <a:gd name="T2" fmla="*/ 299449 w 4728"/>
              <a:gd name="T3" fmla="*/ 1119188 h 1686"/>
              <a:gd name="T4" fmla="*/ 1709356 w 4728"/>
              <a:gd name="T5" fmla="*/ 2051050 h 1686"/>
              <a:gd name="T6" fmla="*/ 3724400 w 4728"/>
              <a:gd name="T7" fmla="*/ 2266950 h 1686"/>
              <a:gd name="T8" fmla="*/ 5726965 w 4728"/>
              <a:gd name="T9" fmla="*/ 2024063 h 1686"/>
              <a:gd name="T10" fmla="*/ 7055772 w 4728"/>
              <a:gd name="T11" fmla="*/ 1119188 h 1686"/>
              <a:gd name="T12" fmla="*/ 5137425 w 4728"/>
              <a:gd name="T13" fmla="*/ 42862 h 1686"/>
              <a:gd name="T14" fmla="*/ 7336506 w 4728"/>
              <a:gd name="T15" fmla="*/ 1138238 h 1686"/>
              <a:gd name="T16" fmla="*/ 5923479 w 4728"/>
              <a:gd name="T17" fmla="*/ 2362200 h 1686"/>
              <a:gd name="T18" fmla="*/ 3761831 w 4728"/>
              <a:gd name="T19" fmla="*/ 2671763 h 1686"/>
              <a:gd name="T20" fmla="*/ 1515961 w 4728"/>
              <a:gd name="T21" fmla="*/ 2390775 h 1686"/>
              <a:gd name="T22" fmla="*/ 37431 w 4728"/>
              <a:gd name="T23" fmla="*/ 1147763 h 1686"/>
              <a:gd name="T24" fmla="*/ 2217796 w 4728"/>
              <a:gd name="T25" fmla="*/ 4763 h 168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4728"/>
              <a:gd name="T40" fmla="*/ 0 h 1686"/>
              <a:gd name="T41" fmla="*/ 4728 w 4728"/>
              <a:gd name="T42" fmla="*/ 1686 h 168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4728" h="1686">
                <a:moveTo>
                  <a:pt x="1422" y="3"/>
                </a:moveTo>
                <a:cubicBezTo>
                  <a:pt x="1450" y="0"/>
                  <a:pt x="252" y="159"/>
                  <a:pt x="192" y="705"/>
                </a:cubicBezTo>
                <a:cubicBezTo>
                  <a:pt x="222" y="1041"/>
                  <a:pt x="828" y="1203"/>
                  <a:pt x="1096" y="1292"/>
                </a:cubicBezTo>
                <a:cubicBezTo>
                  <a:pt x="1364" y="1381"/>
                  <a:pt x="1955" y="1428"/>
                  <a:pt x="2388" y="1428"/>
                </a:cubicBezTo>
                <a:cubicBezTo>
                  <a:pt x="2821" y="1428"/>
                  <a:pt x="3307" y="1379"/>
                  <a:pt x="3672" y="1275"/>
                </a:cubicBezTo>
                <a:cubicBezTo>
                  <a:pt x="4037" y="1171"/>
                  <a:pt x="4506" y="987"/>
                  <a:pt x="4524" y="705"/>
                </a:cubicBezTo>
                <a:cubicBezTo>
                  <a:pt x="4518" y="207"/>
                  <a:pt x="3269" y="50"/>
                  <a:pt x="3294" y="27"/>
                </a:cubicBezTo>
                <a:cubicBezTo>
                  <a:pt x="3324" y="29"/>
                  <a:pt x="4674" y="201"/>
                  <a:pt x="4704" y="717"/>
                </a:cubicBezTo>
                <a:cubicBezTo>
                  <a:pt x="4728" y="1077"/>
                  <a:pt x="4236" y="1365"/>
                  <a:pt x="3798" y="1488"/>
                </a:cubicBezTo>
                <a:cubicBezTo>
                  <a:pt x="3360" y="1611"/>
                  <a:pt x="2883" y="1680"/>
                  <a:pt x="2412" y="1683"/>
                </a:cubicBezTo>
                <a:cubicBezTo>
                  <a:pt x="1941" y="1686"/>
                  <a:pt x="1374" y="1644"/>
                  <a:pt x="972" y="1506"/>
                </a:cubicBezTo>
                <a:cubicBezTo>
                  <a:pt x="570" y="1368"/>
                  <a:pt x="0" y="1173"/>
                  <a:pt x="24" y="723"/>
                </a:cubicBezTo>
                <a:cubicBezTo>
                  <a:pt x="42" y="117"/>
                  <a:pt x="1394" y="6"/>
                  <a:pt x="1422" y="3"/>
                </a:cubicBezTo>
                <a:close/>
              </a:path>
            </a:pathLst>
          </a:custGeom>
          <a:gradFill rotWithShape="1">
            <a:gsLst>
              <a:gs pos="0">
                <a:srgbClr val="080808"/>
              </a:gs>
              <a:gs pos="100000">
                <a:srgbClr val="D0D0D0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Bottom">
              <a:rot lat="21299996" lon="0" rev="0"/>
            </a:camera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080808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gray">
          <a:xfrm>
            <a:off x="1108075" y="1992313"/>
            <a:ext cx="2208213" cy="1582737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scene3d>
            <a:camera prst="legacyPerspectiveBottomRight"/>
            <a:lightRig rig="legacyFlat3" dir="r"/>
          </a:scene3d>
          <a:sp3d extrusionH="121893000" prstMaterial="legacyMetal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pPr eaLnBrk="0" hangingPunct="0"/>
            <a:endParaRPr lang="ru-RU"/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gray">
          <a:xfrm>
            <a:off x="5665788" y="1973263"/>
            <a:ext cx="2206625" cy="1582737"/>
          </a:xfrm>
          <a:prstGeom prst="rect">
            <a:avLst/>
          </a:prstGeom>
          <a:solidFill>
            <a:srgbClr val="BBC557"/>
          </a:solidFill>
          <a:ln w="9525">
            <a:miter lim="800000"/>
            <a:headEnd/>
            <a:tailEnd/>
          </a:ln>
          <a:scene3d>
            <a:camera prst="legacyPerspectiveBottomLeft"/>
            <a:lightRig rig="legacyFlat3" dir="r"/>
          </a:scene3d>
          <a:sp3d extrusionH="121893000" prstMaterial="legacyMetal">
            <a:bevelT w="13500" h="13500" prst="angle"/>
            <a:bevelB w="13500" h="13500" prst="angle"/>
            <a:extrusionClr>
              <a:srgbClr val="BBC557"/>
            </a:extrusionClr>
          </a:sp3d>
        </p:spPr>
        <p:txBody>
          <a:bodyPr wrap="none" anchor="ctr">
            <a:flatTx/>
          </a:bodyPr>
          <a:lstStyle/>
          <a:p>
            <a:pPr eaLnBrk="0" hangingPunct="0"/>
            <a:endParaRPr lang="ru-RU"/>
          </a:p>
        </p:txBody>
      </p:sp>
      <p:sp>
        <p:nvSpPr>
          <p:cNvPr id="22534" name="AutoShape 8"/>
          <p:cNvSpPr>
            <a:spLocks noChangeArrowheads="1"/>
          </p:cNvSpPr>
          <p:nvPr/>
        </p:nvSpPr>
        <p:spPr bwMode="ltGray">
          <a:xfrm>
            <a:off x="622300" y="1997075"/>
            <a:ext cx="3643313" cy="1368425"/>
          </a:xfrm>
          <a:prstGeom prst="bevel">
            <a:avLst>
              <a:gd name="adj" fmla="val 1648"/>
            </a:avLst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b="1">
                <a:latin typeface="Arial" pitchFamily="34" charset="0"/>
              </a:rPr>
              <a:t/>
            </a:r>
            <a:br>
              <a:rPr lang="en-US" b="1">
                <a:latin typeface="Arial" pitchFamily="34" charset="0"/>
              </a:rPr>
            </a:br>
            <a:r>
              <a:rPr lang="en-US" b="1">
                <a:latin typeface="Arial" pitchFamily="34" charset="0"/>
              </a:rPr>
              <a:t>       </a:t>
            </a:r>
            <a:endParaRPr lang="ru-RU" b="1">
              <a:latin typeface="Arial" pitchFamily="34" charset="0"/>
            </a:endParaRPr>
          </a:p>
        </p:txBody>
      </p:sp>
      <p:sp>
        <p:nvSpPr>
          <p:cNvPr id="22535" name="AutoShape 10"/>
          <p:cNvSpPr>
            <a:spLocks noChangeArrowheads="1"/>
          </p:cNvSpPr>
          <p:nvPr/>
        </p:nvSpPr>
        <p:spPr bwMode="ltGray">
          <a:xfrm>
            <a:off x="4622800" y="1976438"/>
            <a:ext cx="3643313" cy="1368425"/>
          </a:xfrm>
          <a:prstGeom prst="bevel">
            <a:avLst>
              <a:gd name="adj" fmla="val 1648"/>
            </a:avLst>
          </a:prstGeom>
          <a:solidFill>
            <a:srgbClr val="BBC55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/>
          </a:p>
        </p:txBody>
      </p:sp>
      <p:sp>
        <p:nvSpPr>
          <p:cNvPr id="22536" name="Rectangle 29"/>
          <p:cNvSpPr>
            <a:spLocks noChangeArrowheads="1"/>
          </p:cNvSpPr>
          <p:nvPr/>
        </p:nvSpPr>
        <p:spPr bwMode="auto">
          <a:xfrm>
            <a:off x="4579938" y="2054225"/>
            <a:ext cx="36433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Arial" pitchFamily="34" charset="0"/>
              </a:rPr>
              <a:t>КОРПУСКУЛА – мельчайшая частица материи </a:t>
            </a:r>
            <a:br>
              <a:rPr lang="ru-RU" b="1">
                <a:latin typeface="Arial" pitchFamily="34" charset="0"/>
              </a:rPr>
            </a:br>
            <a:r>
              <a:rPr lang="ru-RU" b="1">
                <a:latin typeface="Arial" pitchFamily="34" charset="0"/>
              </a:rPr>
              <a:t>(равносильно понятию молекулы)</a:t>
            </a:r>
            <a:endParaRPr lang="en-US" b="1">
              <a:latin typeface="Arial" pitchFamily="34" charset="0"/>
            </a:endParaRPr>
          </a:p>
        </p:txBody>
      </p:sp>
      <p:sp>
        <p:nvSpPr>
          <p:cNvPr id="22537" name="Rectangle 29"/>
          <p:cNvSpPr>
            <a:spLocks noChangeArrowheads="1"/>
          </p:cNvSpPr>
          <p:nvPr/>
        </p:nvSpPr>
        <p:spPr bwMode="auto">
          <a:xfrm>
            <a:off x="568325" y="2355850"/>
            <a:ext cx="37655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Arial" pitchFamily="34" charset="0"/>
              </a:rPr>
              <a:t>ЭЛЕМЕНТ</a:t>
            </a:r>
            <a:br>
              <a:rPr lang="ru-RU" b="1">
                <a:latin typeface="Arial" pitchFamily="34" charset="0"/>
              </a:rPr>
            </a:br>
            <a:r>
              <a:rPr lang="en-US" b="1">
                <a:latin typeface="Arial" pitchFamily="34" charset="0"/>
              </a:rPr>
              <a:t>(</a:t>
            </a:r>
            <a:r>
              <a:rPr lang="ru-RU" b="1">
                <a:latin typeface="Arial" pitchFamily="34" charset="0"/>
              </a:rPr>
              <a:t>равносильно понятию атома</a:t>
            </a:r>
            <a:r>
              <a:rPr lang="en-US" b="1">
                <a:latin typeface="Arial" pitchFamily="34" charset="0"/>
              </a:rPr>
              <a:t>)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517525" y="573088"/>
            <a:ext cx="8072438" cy="10779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Ломоносов различал два вида частиц материи </a:t>
            </a:r>
          </a:p>
        </p:txBody>
      </p:sp>
      <p:sp>
        <p:nvSpPr>
          <p:cNvPr id="22539" name="Скругленный прямоугольник 5"/>
          <p:cNvSpPr>
            <a:spLocks noChangeArrowheads="1"/>
          </p:cNvSpPr>
          <p:nvPr/>
        </p:nvSpPr>
        <p:spPr bwMode="auto">
          <a:xfrm>
            <a:off x="1141413" y="4713288"/>
            <a:ext cx="6735762" cy="15668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ru-RU"/>
          </a:p>
        </p:txBody>
      </p:sp>
      <p:sp>
        <p:nvSpPr>
          <p:cNvPr id="22540" name="Прямоугольник 18"/>
          <p:cNvSpPr>
            <a:spLocks noChangeArrowheads="1"/>
          </p:cNvSpPr>
          <p:nvPr/>
        </p:nvSpPr>
        <p:spPr bwMode="auto">
          <a:xfrm>
            <a:off x="1668463" y="4816475"/>
            <a:ext cx="5662612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b="1" i="1">
                <a:latin typeface="Arial" pitchFamily="34" charset="0"/>
              </a:rPr>
              <a:t>“Элемент есть часть тела, не состоящая из каких-либо других  меньших  частиц”,  а “корпускула есть собрание элементов в одну небольшую массу”</a:t>
            </a:r>
            <a:endParaRPr lang="ru-RU" b="1">
              <a:latin typeface="Arial" pitchFamily="34" charset="0"/>
            </a:endParaRPr>
          </a:p>
          <a:p>
            <a:pPr algn="r" eaLnBrk="0" hangingPunct="0"/>
            <a:r>
              <a:rPr lang="ru-RU" b="1">
                <a:latin typeface="Arial" pitchFamily="34" charset="0"/>
              </a:rPr>
              <a:t>В.М. Ломоносов</a:t>
            </a:r>
          </a:p>
        </p:txBody>
      </p:sp>
      <p:sp>
        <p:nvSpPr>
          <p:cNvPr id="22541" name="TextBox 16"/>
          <p:cNvSpPr txBox="1">
            <a:spLocks noChangeArrowheads="1"/>
          </p:cNvSpPr>
          <p:nvPr/>
        </p:nvSpPr>
        <p:spPr bwMode="auto">
          <a:xfrm>
            <a:off x="8796338" y="6442075"/>
            <a:ext cx="4016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/>
              <a:t>16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776913" y="14288"/>
            <a:ext cx="3302000" cy="307975"/>
          </a:xfrm>
          <a:prstGeom prst="rect">
            <a:avLst/>
          </a:prstGeom>
          <a:ln>
            <a:solidFill>
              <a:schemeClr val="accent4"/>
            </a:solidFill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ru-RU" sz="1400" b="1" dirty="0">
                <a:latin typeface="Arial" pitchFamily="34" charset="0"/>
              </a:rPr>
              <a:t>Модели атомов. Опыт Резерфорда</a:t>
            </a:r>
            <a:endParaRPr lang="ru-RU" sz="1400" dirty="0"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86063" y="3157538"/>
            <a:ext cx="5986462" cy="30956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en-US" sz="2400" dirty="0"/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5275" y="2600325"/>
            <a:ext cx="1347788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3244420">
            <a:off x="1615281" y="2888457"/>
            <a:ext cx="595313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90775" y="2600325"/>
            <a:ext cx="1347788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TextBox 6"/>
          <p:cNvSpPr txBox="1">
            <a:spLocks noChangeArrowheads="1"/>
          </p:cNvSpPr>
          <p:nvPr/>
        </p:nvSpPr>
        <p:spPr bwMode="auto">
          <a:xfrm>
            <a:off x="2497138" y="3114675"/>
            <a:ext cx="11938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600" b="1">
                <a:latin typeface="Arial" pitchFamily="34" charset="0"/>
              </a:rPr>
              <a:t>Вещество</a:t>
            </a:r>
          </a:p>
        </p:txBody>
      </p:sp>
      <p:sp>
        <p:nvSpPr>
          <p:cNvPr id="23559" name="TextBox 13"/>
          <p:cNvSpPr txBox="1">
            <a:spLocks noChangeArrowheads="1"/>
          </p:cNvSpPr>
          <p:nvPr/>
        </p:nvSpPr>
        <p:spPr bwMode="auto">
          <a:xfrm>
            <a:off x="250825" y="3009900"/>
            <a:ext cx="1397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ru-RU" sz="1600" b="1">
                <a:latin typeface="Arial" pitchFamily="34" charset="0"/>
              </a:rPr>
              <a:t>Физическое</a:t>
            </a:r>
            <a:br>
              <a:rPr lang="ru-RU" sz="1600" b="1">
                <a:latin typeface="Arial" pitchFamily="34" charset="0"/>
              </a:rPr>
            </a:br>
            <a:r>
              <a:rPr lang="ru-RU" sz="1600" b="1">
                <a:latin typeface="Arial" pitchFamily="34" charset="0"/>
              </a:rPr>
              <a:t>тело</a:t>
            </a:r>
          </a:p>
        </p:txBody>
      </p:sp>
      <p:pic>
        <p:nvPicPr>
          <p:cNvPr id="2356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00550" y="2600325"/>
            <a:ext cx="1347788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1" name="TextBox 16"/>
          <p:cNvSpPr txBox="1">
            <a:spLocks noChangeArrowheads="1"/>
          </p:cNvSpPr>
          <p:nvPr/>
        </p:nvSpPr>
        <p:spPr bwMode="auto">
          <a:xfrm>
            <a:off x="4465638" y="3114675"/>
            <a:ext cx="117316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600" b="1">
                <a:latin typeface="Arial" pitchFamily="34" charset="0"/>
              </a:rPr>
              <a:t>Молекула</a:t>
            </a:r>
          </a:p>
        </p:txBody>
      </p:sp>
      <p:pic>
        <p:nvPicPr>
          <p:cNvPr id="235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30950" y="2600325"/>
            <a:ext cx="1347788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3" name="TextBox 18"/>
          <p:cNvSpPr txBox="1">
            <a:spLocks noChangeArrowheads="1"/>
          </p:cNvSpPr>
          <p:nvPr/>
        </p:nvSpPr>
        <p:spPr bwMode="auto">
          <a:xfrm>
            <a:off x="6648450" y="3101975"/>
            <a:ext cx="7016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600" b="1">
                <a:latin typeface="Arial" pitchFamily="34" charset="0"/>
              </a:rPr>
              <a:t>Атом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91407" y="778963"/>
            <a:ext cx="7588231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ru-RU" sz="3200" b="1" dirty="0">
                <a:ln w="1905"/>
                <a:solidFill>
                  <a:schemeClr val="tx1">
                    <a:lumMod val="9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Выстраивалась логическая цепочка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907565" y="4599130"/>
            <a:ext cx="5342425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ru-RU" sz="2400" b="1" dirty="0">
                <a:ln w="1905"/>
                <a:solidFill>
                  <a:schemeClr val="tx1">
                    <a:lumMod val="9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Оставалось ответить на вопрос –</a:t>
            </a:r>
            <a:r>
              <a:rPr lang="en-US" sz="2400" b="1" dirty="0">
                <a:ln w="1905"/>
                <a:solidFill>
                  <a:schemeClr val="tx1">
                    <a:lumMod val="9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/>
            </a:r>
            <a:br>
              <a:rPr lang="en-US" sz="2400" b="1" dirty="0">
                <a:ln w="1905"/>
                <a:solidFill>
                  <a:schemeClr val="tx1">
                    <a:lumMod val="9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</a:br>
            <a:r>
              <a:rPr lang="ru-RU" sz="2400" b="1" dirty="0">
                <a:ln w="1905"/>
                <a:solidFill>
                  <a:schemeClr val="tx1">
                    <a:lumMod val="9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 как устроен атом</a:t>
            </a:r>
            <a:r>
              <a:rPr lang="en-US" sz="2400" b="1" dirty="0">
                <a:ln w="1905"/>
                <a:solidFill>
                  <a:schemeClr val="tx1">
                    <a:lumMod val="9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?</a:t>
            </a:r>
            <a:endParaRPr lang="ru-RU" sz="2400" b="1" dirty="0">
              <a:ln w="1905"/>
              <a:solidFill>
                <a:schemeClr val="tx1">
                  <a:lumMod val="9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128951" y="2491765"/>
            <a:ext cx="697628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9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+mn-cs"/>
              </a:rPr>
              <a:t>?</a:t>
            </a:r>
            <a:endParaRPr lang="ru-RU" sz="9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cs typeface="+mn-cs"/>
            </a:endParaRPr>
          </a:p>
        </p:txBody>
      </p:sp>
      <p:sp>
        <p:nvSpPr>
          <p:cNvPr id="23567" name="TextBox 24"/>
          <p:cNvSpPr txBox="1">
            <a:spLocks noChangeArrowheads="1"/>
          </p:cNvSpPr>
          <p:nvPr/>
        </p:nvSpPr>
        <p:spPr bwMode="auto">
          <a:xfrm>
            <a:off x="8796338" y="6442075"/>
            <a:ext cx="439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>
                <a:latin typeface="Arial" pitchFamily="34" charset="0"/>
              </a:rPr>
              <a:t>18</a:t>
            </a:r>
          </a:p>
        </p:txBody>
      </p:sp>
      <p:pic>
        <p:nvPicPr>
          <p:cNvPr id="2356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3244420">
            <a:off x="3622675" y="2887663"/>
            <a:ext cx="595313" cy="74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3244420">
            <a:off x="5599906" y="2888457"/>
            <a:ext cx="595313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7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3244420">
            <a:off x="7427912" y="2887663"/>
            <a:ext cx="595313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5776913" y="14288"/>
            <a:ext cx="3302000" cy="307975"/>
          </a:xfrm>
          <a:prstGeom prst="rect">
            <a:avLst/>
          </a:prstGeom>
          <a:ln>
            <a:solidFill>
              <a:schemeClr val="accent4"/>
            </a:solidFill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ru-RU" sz="1400" b="1" dirty="0">
                <a:latin typeface="Arial" pitchFamily="34" charset="0"/>
              </a:rPr>
              <a:t>Модели атомов. Опыт Резерфорда</a:t>
            </a:r>
            <a:endParaRPr lang="ru-RU" sz="1400" dirty="0"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9075" y="188913"/>
            <a:ext cx="6384925" cy="36004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1800" i="1" dirty="0"/>
              <a:t/>
            </a:r>
            <a:br>
              <a:rPr lang="ru-RU" sz="1800" i="1" dirty="0"/>
            </a:br>
            <a:r>
              <a:rPr lang="ru-RU" sz="3600" i="1" dirty="0" smtClean="0"/>
              <a:t>Открытие радиоактивности</a:t>
            </a:r>
            <a:r>
              <a:rPr lang="ru-RU" sz="3100" i="1" dirty="0" smtClean="0"/>
              <a:t/>
            </a:r>
            <a:br>
              <a:rPr lang="ru-RU" sz="3100" i="1" dirty="0" smtClean="0"/>
            </a:br>
            <a:r>
              <a:rPr lang="ru-RU" sz="2800" i="1" dirty="0"/>
              <a:t/>
            </a:r>
            <a:br>
              <a:rPr lang="ru-RU" sz="2800" i="1" dirty="0"/>
            </a:br>
            <a:r>
              <a:rPr lang="ru-RU" sz="2800" i="1" dirty="0" smtClean="0"/>
              <a:t>В 1896 году французский физик Антуан Анри Беккерель случайно обнаружил, что химический элемент уран самопроизвольно, без каких-либо внешних воздействий, испускает ранее неизвестные невидимые  лучи, </a:t>
            </a:r>
            <a:r>
              <a:rPr lang="ru-RU" sz="2800" i="1" dirty="0"/>
              <a:t>к</a:t>
            </a:r>
            <a:r>
              <a:rPr lang="ru-RU" sz="2800" i="1" dirty="0" smtClean="0"/>
              <a:t>оторые позже были названы</a:t>
            </a:r>
            <a:r>
              <a:rPr lang="ru-RU" sz="2800" i="1" dirty="0" smtClean="0">
                <a:solidFill>
                  <a:srgbClr val="FF0000"/>
                </a:solidFill>
              </a:rPr>
              <a:t> радиоактивным излучением.</a:t>
            </a:r>
            <a:endParaRPr lang="ru-RU" sz="2800" i="1" dirty="0">
              <a:solidFill>
                <a:srgbClr val="FF0000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2947988" y="5732463"/>
            <a:ext cx="5616575" cy="576262"/>
          </a:xfrm>
        </p:spPr>
        <p:txBody>
          <a:bodyPr>
            <a:normAutofit lnSpcReduction="10000"/>
          </a:bodyPr>
          <a:lstStyle/>
          <a:p>
            <a:pPr marL="137160" indent="0" eaLnBrk="1" hangingPunct="1">
              <a:buFont typeface="Wingdings" pitchFamily="2" charset="2"/>
              <a:buNone/>
              <a:defRPr/>
            </a:pPr>
            <a:r>
              <a:rPr lang="ru-RU" dirty="0" smtClean="0"/>
              <a:t>          </a:t>
            </a:r>
            <a:endParaRPr lang="ru-RU" dirty="0"/>
          </a:p>
        </p:txBody>
      </p:sp>
      <p:sp>
        <p:nvSpPr>
          <p:cNvPr id="24583" name="Номер слайда 2"/>
          <p:cNvSpPr>
            <a:spLocks noGrp="1"/>
          </p:cNvSpPr>
          <p:nvPr>
            <p:ph type="sldNum" sz="quarter" idx="12"/>
          </p:nvPr>
        </p:nvSpPr>
        <p:spPr bwMode="gray">
          <a:xfrm>
            <a:off x="5943600" y="6451600"/>
            <a:ext cx="2895600" cy="273050"/>
          </a:xfrm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2D584A3-72F0-4072-931D-1DB5327E357E}" type="slidenum">
              <a:rPr lang="ru-RU" smtClean="0">
                <a:solidFill>
                  <a:schemeClr val="tx1"/>
                </a:solidFill>
                <a:latin typeface="Arial" pitchFamily="34" charset="0"/>
              </a:rPr>
              <a:pPr algn="r">
                <a:defRPr/>
              </a:pPr>
              <a:t>9</a:t>
            </a:fld>
            <a:endParaRPr lang="ru-RU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3214678" y="4437112"/>
            <a:ext cx="5929322" cy="2300858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600" i="1" dirty="0" smtClean="0">
                <a:solidFill>
                  <a:srgbClr val="FF0000"/>
                </a:solidFill>
              </a:rPr>
              <a:t>Радиоактивность - это способность атомов некоторых химических элементов к самопроизвольному излучению</a:t>
            </a:r>
            <a:r>
              <a:rPr lang="ru-RU" sz="2600" dirty="0" smtClean="0">
                <a:solidFill>
                  <a:srgbClr val="FF0000"/>
                </a:solidFill>
              </a:rPr>
              <a:t>.</a:t>
            </a:r>
            <a:endParaRPr lang="ru-RU" sz="2600" dirty="0">
              <a:solidFill>
                <a:srgbClr val="FF0000"/>
              </a:solidFill>
            </a:endParaRPr>
          </a:p>
        </p:txBody>
      </p:sp>
      <p:pic>
        <p:nvPicPr>
          <p:cNvPr id="6" name="Рисунок 5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799013"/>
            <a:ext cx="3095625" cy="2058987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50888" y="3963988"/>
            <a:ext cx="16144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400" b="1" dirty="0">
                <a:solidFill>
                  <a:srgbClr val="FF0000"/>
                </a:solidFill>
              </a:rPr>
              <a:t>(1852-1908)</a:t>
            </a:r>
          </a:p>
        </p:txBody>
      </p:sp>
      <p:pic>
        <p:nvPicPr>
          <p:cNvPr id="5122" name="Picture 2" descr="H:\презентация РАДИОАКТИВНОСТЬ111\becquerel 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654050"/>
            <a:ext cx="2520950" cy="330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721</TotalTime>
  <Words>671</Words>
  <Application>Microsoft Office PowerPoint</Application>
  <PresentationFormat>Экран (4:3)</PresentationFormat>
  <Paragraphs>138</Paragraphs>
  <Slides>22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9" baseType="lpstr">
      <vt:lpstr>Garamond</vt:lpstr>
      <vt:lpstr>Arial</vt:lpstr>
      <vt:lpstr>Times New Roman</vt:lpstr>
      <vt:lpstr>Wingdings</vt:lpstr>
      <vt:lpstr>Calibri</vt:lpstr>
      <vt:lpstr>Aharoni</vt:lpstr>
      <vt:lpstr>Трек</vt:lpstr>
      <vt:lpstr>  </vt:lpstr>
      <vt:lpstr>  </vt:lpstr>
      <vt:lpstr>Слайд 3</vt:lpstr>
      <vt:lpstr>Слайд 4</vt:lpstr>
      <vt:lpstr>  </vt:lpstr>
      <vt:lpstr>  </vt:lpstr>
      <vt:lpstr>  </vt:lpstr>
      <vt:lpstr>  </vt:lpstr>
      <vt:lpstr>  Открытие радиоактивности  В 1896 году французский физик Антуан Анри Беккерель случайно обнаружил, что химический элемент уран самопроизвольно, без каких-либо внешних воздействий, испускает ранее неизвестные невидимые  лучи, которые позже были названы радиоактивным излучением.</vt:lpstr>
      <vt:lpstr>.  Исследование радиоактивности  В 1898 году французские ученые  Мария Склодовская-Кюри и Пьер Кюри выделили из уранового минерала два новых вещества, радиоактивных в гораздо более сильной степени, чем уран и торий. Так были открыты два неизвестных ранее радиоактивных элемента – полоний и радий.</vt:lpstr>
      <vt:lpstr>Исследование радиоактивности</vt:lpstr>
      <vt:lpstr>Слайд 12</vt:lpstr>
      <vt:lpstr>  </vt:lpstr>
      <vt:lpstr>Слайд 14</vt:lpstr>
      <vt:lpstr>Опыт Э. Резерфорда в 1899 году</vt:lpstr>
      <vt:lpstr>Слайд 16</vt:lpstr>
      <vt:lpstr>Слайд 17</vt:lpstr>
      <vt:lpstr>Слайд 18</vt:lpstr>
      <vt:lpstr>Слайд 19</vt:lpstr>
      <vt:lpstr>Модель атома Резерфорда</vt:lpstr>
      <vt:lpstr>Слайд 21</vt:lpstr>
      <vt:lpstr>Домашнее задание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Admin</dc:creator>
  <cp:lastModifiedBy>mv</cp:lastModifiedBy>
  <cp:revision>93</cp:revision>
  <dcterms:created xsi:type="dcterms:W3CDTF">2012-01-15T04:38:08Z</dcterms:created>
  <dcterms:modified xsi:type="dcterms:W3CDTF">2020-03-25T17:21:56Z</dcterms:modified>
</cp:coreProperties>
</file>